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15_51682F49.xml" ContentType="application/vnd.ms-powerpoint.comments+xml"/>
  <Override PartName="/ppt/notesSlides/notesSlide2.xml" ContentType="application/vnd.openxmlformats-officedocument.presentationml.notesSlide+xml"/>
  <Override PartName="/ppt/comments/modernComment_117_E48F6450.xml" ContentType="application/vnd.ms-powerpoint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7"/>
  </p:notesMasterIdLst>
  <p:sldIdLst>
    <p:sldId id="256" r:id="rId2"/>
    <p:sldId id="277" r:id="rId3"/>
    <p:sldId id="278" r:id="rId4"/>
    <p:sldId id="279" r:id="rId5"/>
    <p:sldId id="271" r:id="rId6"/>
    <p:sldId id="258" r:id="rId7"/>
    <p:sldId id="267" r:id="rId8"/>
    <p:sldId id="282" r:id="rId9"/>
    <p:sldId id="275" r:id="rId10"/>
    <p:sldId id="280" r:id="rId11"/>
    <p:sldId id="281" r:id="rId12"/>
    <p:sldId id="269" r:id="rId13"/>
    <p:sldId id="264" r:id="rId14"/>
    <p:sldId id="266" r:id="rId15"/>
    <p:sldId id="273" r:id="rId1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55BBD2-2134-F2A5-4442-3D9A9EF1497B}" name="Marie Labussière" initials="ML" userId="S::m.labussiere@uva.nl::1880d917-49c1-4ebe-a13a-7dbaac4791d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E4F"/>
    <a:srgbClr val="178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30A0FD-A480-7348-B4CD-227CFEFDACA8}" v="829" dt="2023-05-24T21:27:29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28"/>
    <p:restoredTop sz="82571"/>
  </p:normalViewPr>
  <p:slideViewPr>
    <p:cSldViewPr snapToGrid="0">
      <p:cViewPr varScale="1">
        <p:scale>
          <a:sx n="70" d="100"/>
          <a:sy n="70" d="100"/>
        </p:scale>
        <p:origin x="184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omments/modernComment_115_51682F4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961A804-CF8E-41E5-AA60-33B2F772F40B}" authorId="{8F55BBD2-2134-F2A5-4442-3D9A9EF1497B}" status="resolved" created="2023-05-23T09:36:57.06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65782345" sldId="277"/>
      <ac:spMk id="18" creationId="{231179CF-DC93-7D5B-AB40-6A72518F121D}"/>
      <ac:txMk cp="0" len="93">
        <ac:context len="118" hash="3365848541"/>
      </ac:txMk>
    </ac:txMkLst>
    <p188:pos x="4593219" y="317464"/>
    <p188:txBody>
      <a:bodyPr/>
      <a:lstStyle/>
      <a:p>
        <a:r>
          <a:rPr lang="en-NL"/>
          <a:t>The formulation is not very clear to me here</a:t>
        </a:r>
      </a:p>
    </p188:txBody>
  </p188:cm>
  <p188:cm id="{09662B44-9D03-4056-9FA1-A40312BF4A67}" authorId="{8F55BBD2-2134-F2A5-4442-3D9A9EF1497B}" status="resolved" created="2023-05-23T10:34:38.920">
    <pc:sldMkLst xmlns:pc="http://schemas.microsoft.com/office/powerpoint/2013/main/command">
      <pc:docMk/>
      <pc:sldMk cId="4282498808" sldId="257"/>
    </pc:sldMkLst>
    <p188:txBody>
      <a:bodyPr/>
      <a:lstStyle/>
      <a:p>
        <a:r>
          <a:rPr lang="en-NL"/>
          <a:t>Nice slide!</a:t>
        </a:r>
      </a:p>
    </p188:txBody>
  </p188:cm>
</p188:cmLst>
</file>

<file path=ppt/comments/modernComment_117_E48F645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51266FE-7573-42AF-9CAD-73CE0A14163B}" authorId="{8F55BBD2-2134-F2A5-4442-3D9A9EF1497B}" created="2023-05-23T09:38:59.01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834602576" sldId="279"/>
      <ac:spMk id="10" creationId="{2B4F939A-D61B-FD9F-4E11-64EC412AD751}"/>
    </ac:deMkLst>
    <p188:txBody>
      <a:bodyPr/>
      <a:lstStyle/>
      <a:p>
        <a:r>
          <a:rPr lang="en-NL"/>
          <a:t>Add "over time" to contrast with previous slide?</a:t>
        </a:r>
      </a:p>
    </p188:txBody>
  </p188:cm>
  <p188:cm id="{56A36633-A7B3-4F3F-ACF1-97D0A83F626D}" authorId="{8F55BBD2-2134-F2A5-4442-3D9A9EF1497B}" created="2023-05-23T09:44:19.08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34602576" sldId="279"/>
      <ac:spMk id="5" creationId="{66C8D85D-90CD-F08E-4338-CB63E662C140}"/>
      <ac:txMk cp="9" len="13">
        <ac:context len="205" hash="617768849"/>
      </ac:txMk>
    </ac:txMkLst>
    <p188:pos x="2507051" y="338368"/>
    <p188:txBody>
      <a:bodyPr/>
      <a:lstStyle/>
      <a:p>
        <a:r>
          <a:rPr lang="en-NL"/>
          <a:t>In the next slide you discuss task complexity and routine intensity right away, it may help to first briefly explain why you operationalise task content in this way (and why these 2 factors should represent different, non-overlapping, dimensions)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25233-68E6-C846-A3F1-4881CCCF4617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15A62-681F-0843-A723-4D005C1AB8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36779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Draws from two different streams of literature.</a:t>
            </a:r>
          </a:p>
          <a:p>
            <a:endParaRPr lang="en-DE" dirty="0"/>
          </a:p>
          <a:p>
            <a:r>
              <a:rPr lang="en-DE" dirty="0"/>
              <a:t>Growing body of research examines “To what extend working careers differ between workers with different educational degrees</a:t>
            </a:r>
          </a:p>
          <a:p>
            <a:endParaRPr lang="en-DE" dirty="0"/>
          </a:p>
          <a:p>
            <a:r>
              <a:rPr lang="en-DE" dirty="0"/>
              <a:t>Does so by examining Employment / Income differences between degree holders often from a life-course perspective</a:t>
            </a:r>
          </a:p>
          <a:p>
            <a:endParaRPr lang="en-DE" dirty="0"/>
          </a:p>
          <a:p>
            <a:r>
              <a:rPr lang="en-DE" dirty="0"/>
              <a:t>Typical assuemd mechanism is that educational programs shape different skill sets which then lead to different tasks.</a:t>
            </a:r>
          </a:p>
          <a:p>
            <a:endParaRPr lang="en-DE" dirty="0"/>
          </a:p>
          <a:p>
            <a:r>
              <a:rPr lang="en-DE" dirty="0"/>
              <a:t>Skills and tasks are harder to grasp. Not much literature that examines those in this framework. Luckily there is another stream of literature that has a lot more to say about skill and tasks</a:t>
            </a:r>
          </a:p>
          <a:p>
            <a:endParaRPr lang="en-DE" dirty="0"/>
          </a:p>
          <a:p>
            <a:r>
              <a:rPr lang="en-DE" dirty="0"/>
              <a:t>This idea is not uncontested there is also task complexity</a:t>
            </a:r>
          </a:p>
          <a:p>
            <a:endParaRPr lang="en-DE" dirty="0"/>
          </a:p>
          <a:p>
            <a:r>
              <a:rPr lang="en-DE" dirty="0"/>
              <a:t>Findings of this study are relevant for both streams of literature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0444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task content on </a:t>
            </a:r>
            <a:r>
              <a:rPr lang="en-GB" dirty="0" err="1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labor</a:t>
            </a:r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market outcomes should increase with age</a:t>
            </a:r>
          </a:p>
          <a:p>
            <a:endParaRPr lang="en-GB" dirty="0">
              <a:solidFill>
                <a:schemeClr val="tx1"/>
              </a:solidFill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If the first effect decreases and the second effect increases, the relative size of those changes determines whether the impact of task content changes positively, negatively or not at 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13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469062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task content on </a:t>
            </a:r>
            <a:r>
              <a:rPr lang="en-GB" dirty="0" err="1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labor</a:t>
            </a:r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market outcomes should increase with age</a:t>
            </a:r>
          </a:p>
          <a:p>
            <a:endParaRPr lang="en-GB" dirty="0">
              <a:solidFill>
                <a:schemeClr val="tx1"/>
              </a:solidFill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If the first effect decreases and the second effect increases, the relative size of those changes determines whether the impact of task content changes positively, negatively or not at 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14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997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Generalized structural equation model. Individual random intercepts for routine-intensity, complexity and probability to be unemployed.</a:t>
            </a:r>
          </a:p>
          <a:p>
            <a:endParaRPr lang="en-DE" dirty="0"/>
          </a:p>
          <a:p>
            <a:r>
              <a:rPr lang="en-DE" dirty="0"/>
              <a:t>Results are mixed.</a:t>
            </a:r>
          </a:p>
          <a:p>
            <a:endParaRPr lang="en-DE" dirty="0"/>
          </a:p>
          <a:p>
            <a:r>
              <a:rPr lang="en-DE" dirty="0"/>
              <a:t>Average probability to become unemployed in a given year is about 6 percent.</a:t>
            </a:r>
          </a:p>
          <a:p>
            <a:endParaRPr lang="en-DE" dirty="0"/>
          </a:p>
          <a:p>
            <a:r>
              <a:rPr lang="en-DE" dirty="0"/>
              <a:t>Models include no control variable currently!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15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833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Comparing those two groups because they represent a decision many students in systems with different tracks must make.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3937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Germany is often chosen as a use case in this field because of it s strong occupation-specific vocational system and strong occupational labor markets.</a:t>
            </a:r>
          </a:p>
          <a:p>
            <a:endParaRPr lang="en-DE" dirty="0"/>
          </a:p>
          <a:p>
            <a:r>
              <a:rPr lang="en-DE" dirty="0"/>
              <a:t>We use two data sets</a:t>
            </a:r>
          </a:p>
          <a:p>
            <a:endParaRPr lang="en-DE" dirty="0"/>
          </a:p>
          <a:p>
            <a:r>
              <a:rPr lang="en-DE" dirty="0"/>
              <a:t>Talk about time-varying / time-constant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0937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Germany is often chosen as a use case in this field because of it s strong occupation-specific vocational system and strong occupational labor markets.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4273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Multi-level structural equation model. Individual random intercepts for routine-task intensity, task complexity and probability to be unemployed.</a:t>
            </a:r>
          </a:p>
          <a:p>
            <a:endParaRPr lang="en-DE" dirty="0"/>
          </a:p>
          <a:p>
            <a:r>
              <a:rPr lang="en-DE" dirty="0"/>
              <a:t>Negative and positive indirect effect: Inconsistent mediation</a:t>
            </a:r>
          </a:p>
          <a:p>
            <a:endParaRPr lang="en-DE" dirty="0"/>
          </a:p>
          <a:p>
            <a:r>
              <a:rPr lang="en-DE" dirty="0"/>
              <a:t>Average probability to become unemployed in a given year is about 6 percent.</a:t>
            </a:r>
          </a:p>
          <a:p>
            <a:endParaRPr lang="en-DE" dirty="0"/>
          </a:p>
          <a:p>
            <a:r>
              <a:rPr lang="en-DE" dirty="0"/>
              <a:t>Models include no control variable currently!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836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Inconsistent mediation again.</a:t>
            </a:r>
          </a:p>
          <a:p>
            <a:endParaRPr lang="en-DE" dirty="0"/>
          </a:p>
          <a:p>
            <a:r>
              <a:rPr lang="en-DE" dirty="0"/>
              <a:t>Substantial direct effect</a:t>
            </a:r>
          </a:p>
          <a:p>
            <a:endParaRPr lang="en-DE" dirty="0"/>
          </a:p>
          <a:p>
            <a:r>
              <a:rPr lang="en-DE" dirty="0"/>
              <a:t>Total effect is clearly negative.</a:t>
            </a:r>
          </a:p>
          <a:p>
            <a:endParaRPr lang="en-DE" dirty="0"/>
          </a:p>
          <a:p>
            <a:r>
              <a:rPr lang="en-DE" dirty="0"/>
              <a:t>Mediation effects are weaker compared to employment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2230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Generalized structural equation model. Individual random intercepts for routine-intensity, complexity and probability to be unemployed.</a:t>
            </a:r>
          </a:p>
          <a:p>
            <a:endParaRPr lang="en-DE" dirty="0"/>
          </a:p>
          <a:p>
            <a:r>
              <a:rPr lang="en-DE" dirty="0"/>
              <a:t>Results are mixed.</a:t>
            </a:r>
          </a:p>
          <a:p>
            <a:endParaRPr lang="en-DE" dirty="0"/>
          </a:p>
          <a:p>
            <a:r>
              <a:rPr lang="en-DE" dirty="0"/>
              <a:t>Average probability to become unemployed in a given year is about 6 percent.</a:t>
            </a:r>
          </a:p>
          <a:p>
            <a:endParaRPr lang="en-DE" dirty="0"/>
          </a:p>
          <a:p>
            <a:r>
              <a:rPr lang="en-DE" dirty="0"/>
              <a:t>Models include no control variable currently!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8946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Generalized structural equation model. Individual random intercepts for routine-intensity, complexity and probability to be unemployed.</a:t>
            </a:r>
          </a:p>
          <a:p>
            <a:endParaRPr lang="en-DE" dirty="0"/>
          </a:p>
          <a:p>
            <a:r>
              <a:rPr lang="en-DE" dirty="0"/>
              <a:t>Results are mixed.</a:t>
            </a:r>
          </a:p>
          <a:p>
            <a:endParaRPr lang="en-DE" dirty="0"/>
          </a:p>
          <a:p>
            <a:r>
              <a:rPr lang="en-DE" dirty="0"/>
              <a:t>Average probability to become unemployed in a given year is about 6 percent.</a:t>
            </a:r>
          </a:p>
          <a:p>
            <a:endParaRPr lang="en-DE" dirty="0"/>
          </a:p>
          <a:p>
            <a:r>
              <a:rPr lang="en-DE" dirty="0"/>
              <a:t>Models include no control variable currently!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2292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15A62-681F-0843-A723-4D005C1AB89C}" type="slidenum">
              <a:rPr lang="en-DE" smtClean="0"/>
              <a:t>12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436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2FC7-BB69-FD94-9AF1-FDECE212A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DAE708-C97A-4831-2B25-0EF94C835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E66D9-E438-B0B7-1657-28894A9F6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89A6F-CE64-EC1A-610C-B50D0D06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ACE14-9006-67B7-317E-2E766F517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946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DE0D7-D2E4-6104-AB64-92688A25C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209A1-8A8A-DDF0-8895-9A42D32B0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177FC-014E-E8BC-DE4A-FF9949E8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C2253-14A4-4725-BA3B-26DA71225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42C15-4A7F-1309-9B0A-996E0A47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602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694C15-BF8B-CC72-D556-BFCA60C5F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3ADCF-6520-1727-9C48-39C2C684C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F0B99-C33D-FFA0-CAC8-3C8264F8B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8AA6E-C53C-5C16-B8AA-D0CB763DC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C0797-B5F3-1AC6-98AE-A32A151A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29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819F8-D416-9EE6-F163-FB008C94F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CD43-2F2D-0B0A-9F2D-CDA488E4C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10E85-EB58-270D-A154-E4F3B6FE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EF5DF-CF9D-FECD-19DE-A6C51ED43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FBE8F-AA77-7DC9-7690-36BF133B8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757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C025-D611-8121-3F59-27E4448D7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F7800-01D4-DDDD-62BD-658166B2D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B3706-AC96-A2A8-2BE4-6D86BA11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36072-8F10-6D1B-FE76-4A0C6FB5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8900C-E7C2-CFBC-8BEF-0967E987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833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1278-52F1-2B18-0396-72317010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49AE2-37AB-B276-0535-087053711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EBD08-0470-FE46-0991-1C3C6F1A7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F0629-9C52-BACD-2CCD-0A9AC2AC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E7F6C-B450-6AF9-036F-4826BE54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8433C-2E80-F9A6-2465-5CB20E51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839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0B4D5-437B-22D6-A410-565BE22C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38798-2017-4294-149C-B7989AA02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6BC1-FE98-D74E-8B55-278410F7A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C72A8E-B16E-8038-1ACF-2D0128160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1E62A-2DB5-8F40-9B80-24C5DF549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DB44D-B501-1824-1DDC-931D1374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F7502-A174-97C2-23CA-205198E5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AF75E2-8ACE-2F97-7782-2B761C73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EB59-9FD1-BBFA-AD0C-3F53AEE4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E49291-5480-E98C-1519-2B5195EC6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E0631-1A11-080C-56F3-AB971DB1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A3935B-D21F-47A2-ADA6-A5B7543D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249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3C4BFA-E967-F584-29CA-CF62519E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C97C8-621F-C5D8-2A60-9D5B9318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85B22-3AC8-C896-3626-3836DA8D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12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AB9BF-1081-64E2-7B91-FE39F72D6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4EFB-A744-DC75-5CA1-73AC67011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E3173-89A8-9791-5C15-5A2FB6FC4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EBDEF-7869-2309-0C33-1D742E11C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775F6-81B9-9D42-9DED-76F05C39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612C-EEC1-E7E5-DBF7-CD430AA9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6785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B84C1-1B88-6B30-00FB-92888B89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F05950-EEA2-8CBA-415D-08754173D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31DCD3-E17F-088A-5550-ECAF2FF94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A864D-434A-CE31-9E6E-B204100A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EDD4F-45DC-4C2F-6DE3-3937AA813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067A5-EE83-524F-D4FD-0B9C308C8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148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023688-D486-6686-8F09-DB003F64D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06792-7FCE-5A80-5837-C907FFA29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20F6B-CBDB-0CD1-E576-BDDAEF814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07D28-6C4A-864C-A5F1-119FC1728282}" type="datetimeFigureOut">
              <a:rPr lang="en-DE" smtClean="0"/>
              <a:t>24.05.23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788B8-5D68-5645-A1E6-0BCB21E796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659-CA15-7EE3-1754-DF175EF6EB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75F60-EF93-7D43-8A58-526D0CE5FD3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538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77/10353046211037095" TargetMode="External"/><Relationship Id="rId3" Type="http://schemas.openxmlformats.org/officeDocument/2006/relationships/hyperlink" Target="https://doi.org/10.1257/aer.103.5.1553" TargetMode="External"/><Relationship Id="rId7" Type="http://schemas.openxmlformats.org/officeDocument/2006/relationships/hyperlink" Target="https://doi.org/10.3386/w1750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80/13636820.2021.1956999" TargetMode="External"/><Relationship Id="rId5" Type="http://schemas.openxmlformats.org/officeDocument/2006/relationships/hyperlink" Target="https://doi.org/10.1016/j.red.2017.01.008" TargetMode="External"/><Relationship Id="rId4" Type="http://schemas.openxmlformats.org/officeDocument/2006/relationships/hyperlink" Target="https://doi.org/10.1162/003355303322552801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5_51682F49.xml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microsoft.com/office/2018/10/relationships/comments" Target="../comments/modernComment_117_E48F64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ACA73-8B1A-E219-3A6F-437344142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57261"/>
            <a:ext cx="9144000" cy="2387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content explain life-course disparities in labor market outcomes between workers with vocational and tertiary education?</a:t>
            </a:r>
            <a:endParaRPr lang="en-D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90677-08E9-9916-3E51-422B06B97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19109"/>
            <a:ext cx="9144000" cy="1655762"/>
          </a:xfrm>
        </p:spPr>
        <p:txBody>
          <a:bodyPr>
            <a:normAutofit/>
          </a:bodyPr>
          <a:lstStyle/>
          <a:p>
            <a:r>
              <a:rPr lang="en-DE" sz="2000" i="1" dirty="0"/>
              <a:t>Viktor Decker, Marie Labussière, Thijs Bol</a:t>
            </a:r>
          </a:p>
          <a:p>
            <a:r>
              <a:rPr lang="en-DE" sz="2000" b="1" dirty="0"/>
              <a:t>University of Amsterdam</a:t>
            </a:r>
          </a:p>
        </p:txBody>
      </p:sp>
      <p:pic>
        <p:nvPicPr>
          <p:cNvPr id="4098" name="Picture 2" descr="Free Man Welding Metal Bars Stock Photo">
            <a:extLst>
              <a:ext uri="{FF2B5EF4-FFF2-40B4-BE49-F238E27FC236}">
                <a16:creationId xmlns:a16="http://schemas.microsoft.com/office/drawing/2014/main" id="{A77F42D2-1AE3-C6F9-954D-5237E94AF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98" y="-15498"/>
            <a:ext cx="4169691" cy="277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ree From above anonymous ethnic student wearing uniform and solving problem in chemistry while writing formula on white table in lab Stock Photo">
            <a:extLst>
              <a:ext uri="{FF2B5EF4-FFF2-40B4-BE49-F238E27FC236}">
                <a16:creationId xmlns:a16="http://schemas.microsoft.com/office/drawing/2014/main" id="{4F3B0FE9-04A6-9171-D476-BCB36CDAC7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39" r="-1967" b="4163"/>
          <a:stretch/>
        </p:blipFill>
        <p:spPr bwMode="auto">
          <a:xfrm>
            <a:off x="7943905" y="-15499"/>
            <a:ext cx="4347485" cy="277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E7AE9F4-D101-4938-4ADC-463EFD17F2CB}"/>
              </a:ext>
            </a:extLst>
          </p:cNvPr>
          <p:cNvSpPr/>
          <p:nvPr/>
        </p:nvSpPr>
        <p:spPr>
          <a:xfrm>
            <a:off x="4154193" y="-22533"/>
            <a:ext cx="3789711" cy="27797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AutoShape 6" descr="Career Project">
            <a:extLst>
              <a:ext uri="{FF2B5EF4-FFF2-40B4-BE49-F238E27FC236}">
                <a16:creationId xmlns:a16="http://schemas.microsoft.com/office/drawing/2014/main" id="{64940AC7-9460-472F-B1E9-F4B87D7ECD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19450" y="2546350"/>
            <a:ext cx="5753100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DE"/>
          </a:p>
        </p:txBody>
      </p:sp>
      <p:pic>
        <p:nvPicPr>
          <p:cNvPr id="10" name="Picture 9" descr="A picture containing black, font, text, black and white&#10;&#10;Description automatically generated">
            <a:extLst>
              <a:ext uri="{FF2B5EF4-FFF2-40B4-BE49-F238E27FC236}">
                <a16:creationId xmlns:a16="http://schemas.microsoft.com/office/drawing/2014/main" id="{D547BAB1-F668-5DD9-4A18-B7AF1130FC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1186" y="5996628"/>
            <a:ext cx="2593374" cy="861371"/>
          </a:xfrm>
          <a:prstGeom prst="rect">
            <a:avLst/>
          </a:prstGeom>
        </p:spPr>
      </p:pic>
      <p:pic>
        <p:nvPicPr>
          <p:cNvPr id="4106" name="Picture 10" descr="European Research Council - Wikipedia">
            <a:extLst>
              <a:ext uri="{FF2B5EF4-FFF2-40B4-BE49-F238E27FC236}">
                <a16:creationId xmlns:a16="http://schemas.microsoft.com/office/drawing/2014/main" id="{706B99B2-3CCB-17E3-A2BA-D942CA43D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35" y="5767374"/>
            <a:ext cx="1087091" cy="109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55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039CE36-667E-376C-E47F-FB8462B75819}"/>
              </a:ext>
            </a:extLst>
          </p:cNvPr>
          <p:cNvSpPr txBox="1">
            <a:spLocks/>
          </p:cNvSpPr>
          <p:nvPr/>
        </p:nvSpPr>
        <p:spPr>
          <a:xfrm>
            <a:off x="751703" y="273270"/>
            <a:ext cx="10515600" cy="62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Preliminary conclusions and outlook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20FBDF-C2BF-570B-E25A-25323129BDAA}"/>
              </a:ext>
            </a:extLst>
          </p:cNvPr>
          <p:cNvSpPr txBox="1"/>
          <p:nvPr/>
        </p:nvSpPr>
        <p:spPr>
          <a:xfrm>
            <a:off x="900113" y="1283657"/>
            <a:ext cx="10515600" cy="2817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DE" sz="2000" dirty="0">
                <a:latin typeface="Helvetica" pitchFamily="2" charset="0"/>
              </a:rPr>
              <a:t>Routine-task intensity and task complexity</a:t>
            </a:r>
            <a:r>
              <a:rPr lang="en-DE" sz="2000" i="1" dirty="0">
                <a:latin typeface="Helvetica" pitchFamily="2" charset="0"/>
              </a:rPr>
              <a:t> mediate </a:t>
            </a:r>
            <a:r>
              <a:rPr lang="en-DE" sz="2000" dirty="0">
                <a:latin typeface="Helvetica" pitchFamily="2" charset="0"/>
              </a:rPr>
              <a:t>differences in employment and income between vocational and tertiary-level graduates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DE" sz="2000" dirty="0">
                <a:latin typeface="Helvetica" pitchFamily="2" charset="0"/>
              </a:rPr>
              <a:t>Task complexity matters more as a mediating factor than routine-task intensity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DE" sz="2000" dirty="0">
                <a:latin typeface="Helvetica" pitchFamily="2" charset="0"/>
              </a:rPr>
              <a:t>The mediating effect is stronger for employment than it is for income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DE" sz="2000" dirty="0">
                <a:latin typeface="Helvetica" pitchFamily="2" charset="0"/>
              </a:rPr>
              <a:t>When controlling for task complexity, routine task intensity is positively linked with both employment and income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DDA90A-00E9-2531-D092-EB1A4075913A}"/>
              </a:ext>
            </a:extLst>
          </p:cNvPr>
          <p:cNvSpPr/>
          <p:nvPr/>
        </p:nvSpPr>
        <p:spPr>
          <a:xfrm>
            <a:off x="900113" y="4716780"/>
            <a:ext cx="10367190" cy="15377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en-GB" sz="2000" dirty="0">
                <a:solidFill>
                  <a:schemeClr val="tx1"/>
                </a:solidFill>
              </a:rPr>
              <a:t>How does the role of task content change over the career?</a:t>
            </a:r>
          </a:p>
          <a:p>
            <a:pPr lvl="0">
              <a:lnSpc>
                <a:spcPct val="150000"/>
              </a:lnSpc>
            </a:pPr>
            <a:r>
              <a:rPr lang="en-GB" sz="2000" dirty="0">
                <a:solidFill>
                  <a:schemeClr val="tx1"/>
                </a:solidFill>
              </a:rPr>
              <a:t>Does the link between education and task content weaken? </a:t>
            </a:r>
          </a:p>
          <a:p>
            <a:pPr lvl="0">
              <a:lnSpc>
                <a:spcPct val="150000"/>
              </a:lnSpc>
            </a:pPr>
            <a:r>
              <a:rPr lang="en-GB" sz="2000" dirty="0">
                <a:solidFill>
                  <a:schemeClr val="tx1"/>
                </a:solidFill>
              </a:rPr>
              <a:t>Do tasks determining labour market outcomes more or less strongly at older age?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3A646D-BBC7-2FC8-75C3-0B474D98EDD4}"/>
              </a:ext>
            </a:extLst>
          </p:cNvPr>
          <p:cNvSpPr txBox="1"/>
          <p:nvPr/>
        </p:nvSpPr>
        <p:spPr>
          <a:xfrm>
            <a:off x="1091184" y="4391093"/>
            <a:ext cx="2221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b="1" dirty="0"/>
              <a:t>What is next?</a:t>
            </a:r>
          </a:p>
        </p:txBody>
      </p:sp>
    </p:spTree>
    <p:extLst>
      <p:ext uri="{BB962C8B-B14F-4D97-AF65-F5344CB8AC3E}">
        <p14:creationId xmlns:p14="http://schemas.microsoft.com/office/powerpoint/2010/main" val="113250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039CE36-667E-376C-E47F-FB8462B75819}"/>
              </a:ext>
            </a:extLst>
          </p:cNvPr>
          <p:cNvSpPr txBox="1">
            <a:spLocks/>
          </p:cNvSpPr>
          <p:nvPr/>
        </p:nvSpPr>
        <p:spPr>
          <a:xfrm>
            <a:off x="3911531" y="3114429"/>
            <a:ext cx="4368937" cy="62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Thank you for listening.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B4861E-CC60-4251-C4CD-F83C6456134E}"/>
              </a:ext>
            </a:extLst>
          </p:cNvPr>
          <p:cNvSpPr txBox="1"/>
          <p:nvPr/>
        </p:nvSpPr>
        <p:spPr>
          <a:xfrm>
            <a:off x="2596896" y="4407408"/>
            <a:ext cx="7229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If you would like to learn more about our project: </a:t>
            </a:r>
            <a:r>
              <a:rPr lang="en-GB" u="sng" dirty="0">
                <a:solidFill>
                  <a:schemeClr val="accent1"/>
                </a:solidFill>
              </a:rPr>
              <a:t>https://</a:t>
            </a:r>
            <a:r>
              <a:rPr lang="en-GB" u="sng" dirty="0" err="1">
                <a:solidFill>
                  <a:schemeClr val="accent1"/>
                </a:solidFill>
              </a:rPr>
              <a:t>careerproject.eu</a:t>
            </a:r>
            <a:r>
              <a:rPr lang="en-GB" u="sng" dirty="0">
                <a:solidFill>
                  <a:schemeClr val="accent1"/>
                </a:solidFill>
              </a:rPr>
              <a:t>/</a:t>
            </a:r>
            <a:endParaRPr lang="en-DE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53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D12B-89B6-7152-50DE-C680D803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References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AD5257-43B1-2B1A-901F-7EA01A7C1BE9}"/>
              </a:ext>
            </a:extLst>
          </p:cNvPr>
          <p:cNvSpPr txBox="1"/>
          <p:nvPr/>
        </p:nvSpPr>
        <p:spPr>
          <a:xfrm>
            <a:off x="441754" y="1062208"/>
            <a:ext cx="11135497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effectLst/>
              </a:rPr>
              <a:t>Autor, David H., and David Dorn. 2013. ‘The Growth of Low-Skill Service Jobs and the Polarization of the US </a:t>
            </a:r>
            <a:r>
              <a:rPr lang="en-GB" dirty="0" err="1">
                <a:effectLst/>
              </a:rPr>
              <a:t>Labor</a:t>
            </a:r>
            <a:r>
              <a:rPr lang="en-GB" dirty="0">
                <a:effectLst/>
              </a:rPr>
              <a:t> Market’. </a:t>
            </a:r>
            <a:r>
              <a:rPr lang="en-GB" i="1" dirty="0">
                <a:effectLst/>
              </a:rPr>
              <a:t>American Economic Review</a:t>
            </a:r>
            <a:r>
              <a:rPr lang="en-GB" dirty="0">
                <a:effectLst/>
              </a:rPr>
              <a:t> 103(5):1553–97. </a:t>
            </a:r>
            <a:r>
              <a:rPr lang="en-GB" dirty="0" err="1">
                <a:effectLst/>
              </a:rPr>
              <a:t>doi</a:t>
            </a:r>
            <a:r>
              <a:rPr lang="en-GB" dirty="0">
                <a:effectLst/>
              </a:rPr>
              <a:t>: </a:t>
            </a:r>
            <a:r>
              <a:rPr lang="en-GB" dirty="0">
                <a:effectLst/>
                <a:hlinkClick r:id="rId3"/>
              </a:rPr>
              <a:t>10.1257/aer.103.5.1553</a:t>
            </a:r>
            <a:r>
              <a:rPr lang="en-GB" dirty="0">
                <a:effectLst/>
              </a:rPr>
              <a:t>.</a:t>
            </a:r>
          </a:p>
          <a:p>
            <a:endParaRPr lang="en-GB" sz="1000" dirty="0">
              <a:effectLst/>
            </a:endParaRPr>
          </a:p>
          <a:p>
            <a:r>
              <a:rPr lang="en-GB" dirty="0">
                <a:effectLst/>
              </a:rPr>
              <a:t>Autor, David H., Frank Levy, and Richard J. Murnane. 2003. ‘The Skill Content of Recent Technological Change: An Empirical Exploration’. </a:t>
            </a:r>
            <a:r>
              <a:rPr lang="en-GB" i="1" dirty="0">
                <a:effectLst/>
              </a:rPr>
              <a:t>Quarterly Journal of Economics</a:t>
            </a:r>
            <a:r>
              <a:rPr lang="en-GB" dirty="0">
                <a:effectLst/>
              </a:rPr>
              <a:t> 118(4):1279–1333. </a:t>
            </a:r>
            <a:r>
              <a:rPr lang="en-GB" dirty="0" err="1">
                <a:effectLst/>
              </a:rPr>
              <a:t>doi</a:t>
            </a:r>
            <a:r>
              <a:rPr lang="en-GB" dirty="0">
                <a:effectLst/>
              </a:rPr>
              <a:t>: </a:t>
            </a:r>
            <a:r>
              <a:rPr lang="en-GB" dirty="0">
                <a:effectLst/>
                <a:hlinkClick r:id="rId4"/>
              </a:rPr>
              <a:t>10.1162/003355303322552801</a:t>
            </a:r>
            <a:r>
              <a:rPr lang="en-GB" dirty="0">
                <a:effectLst/>
              </a:rPr>
              <a:t>.</a:t>
            </a:r>
          </a:p>
          <a:p>
            <a:endParaRPr lang="en-GB" sz="1000" dirty="0">
              <a:effectLst/>
            </a:endParaRPr>
          </a:p>
          <a:p>
            <a:r>
              <a:rPr lang="en-GB" dirty="0">
                <a:effectLst/>
              </a:rPr>
              <a:t>Caines, Colin, Florian Hoffmann, and </a:t>
            </a:r>
            <a:r>
              <a:rPr lang="en-GB" dirty="0" err="1">
                <a:effectLst/>
              </a:rPr>
              <a:t>Gueorgui</a:t>
            </a:r>
            <a:r>
              <a:rPr lang="en-GB" dirty="0">
                <a:effectLst/>
              </a:rPr>
              <a:t> Kambourov. 2017. ‘Complex-Task Biased Technological Change and the </a:t>
            </a:r>
            <a:r>
              <a:rPr lang="en-GB" dirty="0" err="1">
                <a:effectLst/>
              </a:rPr>
              <a:t>Labor</a:t>
            </a:r>
            <a:r>
              <a:rPr lang="en-GB" dirty="0">
                <a:effectLst/>
              </a:rPr>
              <a:t> Market’. </a:t>
            </a:r>
            <a:r>
              <a:rPr lang="en-GB" i="1" dirty="0">
                <a:effectLst/>
              </a:rPr>
              <a:t>Review of Economic Dynamics</a:t>
            </a:r>
            <a:r>
              <a:rPr lang="en-GB" dirty="0">
                <a:effectLst/>
              </a:rPr>
              <a:t> 25:298–319. </a:t>
            </a:r>
            <a:r>
              <a:rPr lang="en-GB" dirty="0" err="1">
                <a:effectLst/>
              </a:rPr>
              <a:t>doi</a:t>
            </a:r>
            <a:r>
              <a:rPr lang="en-GB" dirty="0">
                <a:effectLst/>
              </a:rPr>
              <a:t>: </a:t>
            </a:r>
            <a:r>
              <a:rPr lang="en-GB" dirty="0">
                <a:effectLst/>
                <a:hlinkClick r:id="rId5"/>
              </a:rPr>
              <a:t>10.1016/j.red.2017.01.008</a:t>
            </a:r>
            <a:r>
              <a:rPr lang="en-GB" dirty="0">
                <a:effectLst/>
              </a:rPr>
              <a:t>.</a:t>
            </a:r>
          </a:p>
          <a:p>
            <a:endParaRPr lang="en-GB" sz="1000" dirty="0">
              <a:effectLst/>
            </a:endParaRPr>
          </a:p>
          <a:p>
            <a:r>
              <a:rPr lang="en-GB" dirty="0">
                <a:effectLst/>
              </a:rPr>
              <a:t>Friedrich, </a:t>
            </a:r>
            <a:r>
              <a:rPr lang="en-GB" dirty="0" err="1">
                <a:effectLst/>
              </a:rPr>
              <a:t>Anett</a:t>
            </a:r>
            <a:r>
              <a:rPr lang="en-GB" dirty="0">
                <a:effectLst/>
              </a:rPr>
              <a:t>. 2021. ‘Task Composition and Vocational Education and Training – a Firm Level Perspective’. </a:t>
            </a:r>
            <a:r>
              <a:rPr lang="en-GB" i="1" dirty="0">
                <a:effectLst/>
              </a:rPr>
              <a:t>Journal of Vocational Education &amp; Training</a:t>
            </a:r>
            <a:r>
              <a:rPr lang="en-GB" dirty="0">
                <a:effectLst/>
              </a:rPr>
              <a:t> 1–24. </a:t>
            </a:r>
            <a:r>
              <a:rPr lang="en-GB" dirty="0" err="1">
                <a:effectLst/>
              </a:rPr>
              <a:t>doi</a:t>
            </a:r>
            <a:r>
              <a:rPr lang="en-GB" dirty="0">
                <a:effectLst/>
              </a:rPr>
              <a:t>: </a:t>
            </a:r>
            <a:r>
              <a:rPr lang="en-GB" dirty="0">
                <a:effectLst/>
                <a:hlinkClick r:id="rId6"/>
              </a:rPr>
              <a:t>10.1080/13636820.2021.1956999</a:t>
            </a:r>
            <a:r>
              <a:rPr lang="en-GB" dirty="0">
                <a:effectLst/>
              </a:rPr>
              <a:t>.</a:t>
            </a:r>
          </a:p>
          <a:p>
            <a:endParaRPr lang="en-GB" sz="1000" dirty="0">
              <a:effectLst/>
            </a:endParaRPr>
          </a:p>
          <a:p>
            <a:r>
              <a:rPr lang="en-GB" dirty="0">
                <a:effectLst/>
              </a:rPr>
              <a:t>Hanushek, Eric A., Guido </a:t>
            </a:r>
            <a:r>
              <a:rPr lang="en-GB" dirty="0" err="1">
                <a:effectLst/>
              </a:rPr>
              <a:t>Schwerdt</a:t>
            </a:r>
            <a:r>
              <a:rPr lang="en-GB" dirty="0">
                <a:effectLst/>
              </a:rPr>
              <a:t>, </a:t>
            </a:r>
            <a:r>
              <a:rPr lang="en-GB" dirty="0" err="1">
                <a:effectLst/>
              </a:rPr>
              <a:t>Ludger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Woessmann</a:t>
            </a:r>
            <a:r>
              <a:rPr lang="en-GB" dirty="0">
                <a:effectLst/>
              </a:rPr>
              <a:t>, and Lei Zhang. 2017. ‘General Education, Vocational Education, and </a:t>
            </a:r>
            <a:r>
              <a:rPr lang="en-GB" dirty="0" err="1">
                <a:effectLst/>
              </a:rPr>
              <a:t>Labor</a:t>
            </a:r>
            <a:r>
              <a:rPr lang="en-GB" dirty="0">
                <a:effectLst/>
              </a:rPr>
              <a:t>-Market Outcomes over the Lifecycle’. </a:t>
            </a:r>
            <a:r>
              <a:rPr lang="en-GB" i="1" dirty="0">
                <a:effectLst/>
              </a:rPr>
              <a:t>Journal of Human Resources</a:t>
            </a:r>
            <a:r>
              <a:rPr lang="en-GB" dirty="0">
                <a:effectLst/>
              </a:rPr>
              <a:t> 52(1):48–87. </a:t>
            </a:r>
            <a:r>
              <a:rPr lang="en-GB" dirty="0" err="1">
                <a:effectLst/>
              </a:rPr>
              <a:t>doi</a:t>
            </a:r>
            <a:r>
              <a:rPr lang="en-GB" dirty="0">
                <a:effectLst/>
              </a:rPr>
              <a:t>: </a:t>
            </a:r>
            <a:r>
              <a:rPr lang="en-GB" dirty="0">
                <a:effectLst/>
                <a:hlinkClick r:id="rId7"/>
              </a:rPr>
              <a:t>10.3386/w17504</a:t>
            </a:r>
            <a:r>
              <a:rPr lang="en-GB" dirty="0">
                <a:effectLst/>
              </a:rPr>
              <a:t>.</a:t>
            </a:r>
          </a:p>
          <a:p>
            <a:endParaRPr lang="en-GB" sz="1000" dirty="0">
              <a:effectLst/>
            </a:endParaRPr>
          </a:p>
          <a:p>
            <a:r>
              <a:rPr lang="en-GB" dirty="0" err="1">
                <a:effectLst/>
              </a:rPr>
              <a:t>Haslberger</a:t>
            </a:r>
            <a:r>
              <a:rPr lang="en-GB" dirty="0">
                <a:effectLst/>
              </a:rPr>
              <a:t>, Matthias. 2022. ‘Rethinking the Measurement of Occupational Task Content’. </a:t>
            </a:r>
            <a:r>
              <a:rPr lang="en-GB" i="1" dirty="0">
                <a:effectLst/>
              </a:rPr>
              <a:t>The Economic and Labour Relations Review</a:t>
            </a:r>
            <a:r>
              <a:rPr lang="en-GB" dirty="0">
                <a:effectLst/>
              </a:rPr>
              <a:t> 33(1):178–99. </a:t>
            </a:r>
            <a:r>
              <a:rPr lang="en-GB" dirty="0" err="1">
                <a:effectLst/>
              </a:rPr>
              <a:t>doi</a:t>
            </a:r>
            <a:r>
              <a:rPr lang="en-GB" dirty="0">
                <a:effectLst/>
              </a:rPr>
              <a:t>: </a:t>
            </a:r>
            <a:r>
              <a:rPr lang="en-GB" dirty="0">
                <a:effectLst/>
                <a:hlinkClick r:id="rId8"/>
              </a:rPr>
              <a:t>10.1177/10353046211037095</a:t>
            </a:r>
            <a:r>
              <a:rPr lang="en-GB" dirty="0">
                <a:effectLst/>
              </a:rPr>
              <a:t>.</a:t>
            </a:r>
          </a:p>
          <a:p>
            <a:endParaRPr lang="en-GB" sz="1000" dirty="0">
              <a:effectLst/>
            </a:endParaRPr>
          </a:p>
          <a:p>
            <a:r>
              <a:rPr lang="en-GB" dirty="0">
                <a:effectLst/>
              </a:rPr>
              <a:t>Rodrigues, Margarida, Enrique Fernández-</a:t>
            </a:r>
            <a:r>
              <a:rPr lang="en-GB" dirty="0" err="1">
                <a:effectLst/>
              </a:rPr>
              <a:t>Macías</a:t>
            </a:r>
            <a:r>
              <a:rPr lang="en-GB" dirty="0">
                <a:effectLst/>
              </a:rPr>
              <a:t>, and Matteo </a:t>
            </a:r>
            <a:r>
              <a:rPr lang="en-GB" dirty="0" err="1">
                <a:effectLst/>
              </a:rPr>
              <a:t>Sostero</a:t>
            </a:r>
            <a:r>
              <a:rPr lang="en-GB" dirty="0">
                <a:effectLst/>
              </a:rPr>
              <a:t>. 2021. </a:t>
            </a:r>
            <a:r>
              <a:rPr lang="en-GB" i="1" dirty="0">
                <a:effectLst/>
              </a:rPr>
              <a:t>A Unified Conceptual Framework of Tasks, Skills and Competences</a:t>
            </a:r>
            <a:r>
              <a:rPr lang="en-GB" dirty="0">
                <a:effectLst/>
              </a:rPr>
              <a:t>. Seville, Spain: European Commission.</a:t>
            </a:r>
          </a:p>
        </p:txBody>
      </p:sp>
    </p:spTree>
    <p:extLst>
      <p:ext uri="{BB962C8B-B14F-4D97-AF65-F5344CB8AC3E}">
        <p14:creationId xmlns:p14="http://schemas.microsoft.com/office/powerpoint/2010/main" val="206445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09F694-9921-B7DA-9E03-68A8BC4668B2}"/>
              </a:ext>
            </a:extLst>
          </p:cNvPr>
          <p:cNvSpPr/>
          <p:nvPr/>
        </p:nvSpPr>
        <p:spPr>
          <a:xfrm>
            <a:off x="4840957" y="1437238"/>
            <a:ext cx="2189783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Vocational educ. (vs. tertiary educ.)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1F7BBE-32F8-4AEF-925E-AE269E7C83C7}"/>
              </a:ext>
            </a:extLst>
          </p:cNvPr>
          <p:cNvSpPr/>
          <p:nvPr/>
        </p:nvSpPr>
        <p:spPr>
          <a:xfrm>
            <a:off x="6539641" y="3159970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T0: Routine-task intensity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8E86ED-56EA-E5A9-831A-F5B86E484BE2}"/>
              </a:ext>
            </a:extLst>
          </p:cNvPr>
          <p:cNvSpPr/>
          <p:nvPr/>
        </p:nvSpPr>
        <p:spPr>
          <a:xfrm>
            <a:off x="3479088" y="3152603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T0: Task complexity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04FF30-B9F4-C368-5716-A035EB7FF3E6}"/>
              </a:ext>
            </a:extLst>
          </p:cNvPr>
          <p:cNvSpPr/>
          <p:nvPr/>
        </p:nvSpPr>
        <p:spPr>
          <a:xfrm>
            <a:off x="4840957" y="4991410"/>
            <a:ext cx="2244426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b="1" dirty="0">
                <a:latin typeface="Helvetica" pitchFamily="2" charset="0"/>
              </a:rPr>
              <a:t>T0: Employment / Income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B95CADB-763E-7AA7-51FC-D1ED2984C519}"/>
              </a:ext>
            </a:extLst>
          </p:cNvPr>
          <p:cNvCxnSpPr>
            <a:cxnSpLocks/>
            <a:stCxn id="6" idx="2"/>
            <a:endCxn id="13" idx="0"/>
          </p:cNvCxnSpPr>
          <p:nvPr/>
        </p:nvCxnSpPr>
        <p:spPr>
          <a:xfrm flipH="1">
            <a:off x="4444503" y="2170321"/>
            <a:ext cx="1491346" cy="9822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BBA9061-848B-61B3-2133-84906348606A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4444503" y="3885686"/>
            <a:ext cx="1518667" cy="11057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633D6E9-9E2E-6DEA-C32E-BA07CA90F518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>
            <a:off x="5935849" y="2170321"/>
            <a:ext cx="1569207" cy="9896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51C8B6-D57D-18C3-D77D-606105EF29B8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 flipH="1">
            <a:off x="5963170" y="3893053"/>
            <a:ext cx="1541886" cy="10983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CF4FD28-60CA-0F1A-43BC-D473B7B4AD32}"/>
              </a:ext>
            </a:extLst>
          </p:cNvPr>
          <p:cNvSpPr txBox="1"/>
          <p:nvPr/>
        </p:nvSpPr>
        <p:spPr>
          <a:xfrm>
            <a:off x="8115371" y="237217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+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8113A8A-560D-CABB-A852-55A687207A9F}"/>
              </a:ext>
            </a:extLst>
          </p:cNvPr>
          <p:cNvSpPr txBox="1"/>
          <p:nvPr/>
        </p:nvSpPr>
        <p:spPr>
          <a:xfrm>
            <a:off x="4730279" y="2372177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3200" b="1" dirty="0">
                <a:latin typeface="Helvetica" pitchFamily="2" charset="0"/>
              </a:rPr>
              <a:t>-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DB7151A-D1FC-87EE-F07F-1FE2311ADD67}"/>
              </a:ext>
            </a:extLst>
          </p:cNvPr>
          <p:cNvSpPr txBox="1"/>
          <p:nvPr/>
        </p:nvSpPr>
        <p:spPr>
          <a:xfrm>
            <a:off x="6953250" y="426840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-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1F7EA0F-61EB-F711-E02B-A787EF4BD1B0}"/>
              </a:ext>
            </a:extLst>
          </p:cNvPr>
          <p:cNvSpPr txBox="1"/>
          <p:nvPr/>
        </p:nvSpPr>
        <p:spPr>
          <a:xfrm>
            <a:off x="4702327" y="426840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+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DD5E31-2650-81C7-4746-6B467E753408}"/>
              </a:ext>
            </a:extLst>
          </p:cNvPr>
          <p:cNvSpPr/>
          <p:nvPr/>
        </p:nvSpPr>
        <p:spPr>
          <a:xfrm>
            <a:off x="8768814" y="3159970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T1: Routine-task intensity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96417C-FC0C-BD84-85E1-0A6358D25FA6}"/>
              </a:ext>
            </a:extLst>
          </p:cNvPr>
          <p:cNvSpPr/>
          <p:nvPr/>
        </p:nvSpPr>
        <p:spPr>
          <a:xfrm>
            <a:off x="1277907" y="3159970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T1: Task complexity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FF950-4308-B0B5-3F6F-ED78CDB461DF}"/>
              </a:ext>
            </a:extLst>
          </p:cNvPr>
          <p:cNvSpPr/>
          <p:nvPr/>
        </p:nvSpPr>
        <p:spPr>
          <a:xfrm>
            <a:off x="4840957" y="5851647"/>
            <a:ext cx="2244425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b="1" dirty="0">
                <a:latin typeface="Helvetica" pitchFamily="2" charset="0"/>
              </a:rPr>
              <a:t>T1: Employment / Income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1B4A68F-3121-BC9C-4675-D6EDD797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Theoretical framework for RQ2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39E699D-9DB4-BC87-8473-1BFDA35724F7}"/>
              </a:ext>
            </a:extLst>
          </p:cNvPr>
          <p:cNvCxnSpPr>
            <a:cxnSpLocks/>
            <a:stCxn id="6" idx="2"/>
            <a:endCxn id="4" idx="0"/>
          </p:cNvCxnSpPr>
          <p:nvPr/>
        </p:nvCxnSpPr>
        <p:spPr>
          <a:xfrm flipH="1">
            <a:off x="2243322" y="2170321"/>
            <a:ext cx="3692527" cy="9896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2A829B8-606A-98EF-4046-9B49F40A5DA4}"/>
              </a:ext>
            </a:extLst>
          </p:cNvPr>
          <p:cNvSpPr txBox="1"/>
          <p:nvPr/>
        </p:nvSpPr>
        <p:spPr>
          <a:xfrm>
            <a:off x="3958780" y="2292130"/>
            <a:ext cx="2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-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A02BCA7-ADC9-BDBE-56DB-FBB88DB1FD51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5935849" y="2170321"/>
            <a:ext cx="3798380" cy="9896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B082DED-5B99-B36A-3CCC-4824BBB2FFFF}"/>
              </a:ext>
            </a:extLst>
          </p:cNvPr>
          <p:cNvSpPr txBox="1"/>
          <p:nvPr/>
        </p:nvSpPr>
        <p:spPr>
          <a:xfrm>
            <a:off x="6968748" y="2457889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b="1" dirty="0">
                <a:latin typeface="Helvetica" pitchFamily="2" charset="0"/>
              </a:rPr>
              <a:t>+</a:t>
            </a:r>
          </a:p>
        </p:txBody>
      </p:sp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199C13B4-1591-89D5-90B4-E0069FDC75FE}"/>
              </a:ext>
            </a:extLst>
          </p:cNvPr>
          <p:cNvSpPr/>
          <p:nvPr/>
        </p:nvSpPr>
        <p:spPr>
          <a:xfrm>
            <a:off x="213390" y="925882"/>
            <a:ext cx="3945810" cy="1446295"/>
          </a:xfrm>
          <a:prstGeom prst="wedgeRectCallout">
            <a:avLst>
              <a:gd name="adj1" fmla="val 32613"/>
              <a:gd name="adj2" fmla="val 674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Over the career, </a:t>
            </a:r>
            <a:r>
              <a:rPr lang="en-GB" sz="18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workers perform less routine and more complex tasks</a:t>
            </a:r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</a:t>
            </a:r>
            <a:r>
              <a:rPr lang="en-GB" sz="18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GB" sz="18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ork experience allows them to focus on management and coordination tasks.</a:t>
            </a:r>
            <a:endParaRPr lang="en-GB" dirty="0">
              <a:solidFill>
                <a:schemeClr val="tx1"/>
              </a:solidFill>
              <a:latin typeface="Helvetica" pitchFamily="2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549B928-8873-A427-E6D8-4BAE560D278B}"/>
              </a:ext>
            </a:extLst>
          </p:cNvPr>
          <p:cNvCxnSpPr>
            <a:cxnSpLocks/>
            <a:stCxn id="4" idx="2"/>
            <a:endCxn id="5" idx="1"/>
          </p:cNvCxnSpPr>
          <p:nvPr/>
        </p:nvCxnSpPr>
        <p:spPr>
          <a:xfrm>
            <a:off x="2243322" y="3893053"/>
            <a:ext cx="2597635" cy="2325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7AA3163-C58E-03D5-26E8-EE276026EF0C}"/>
              </a:ext>
            </a:extLst>
          </p:cNvPr>
          <p:cNvCxnSpPr>
            <a:cxnSpLocks/>
            <a:stCxn id="3" idx="2"/>
            <a:endCxn id="5" idx="3"/>
          </p:cNvCxnSpPr>
          <p:nvPr/>
        </p:nvCxnSpPr>
        <p:spPr>
          <a:xfrm flipH="1">
            <a:off x="7085382" y="3893053"/>
            <a:ext cx="2648847" cy="2325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ular Callout 42">
            <a:extLst>
              <a:ext uri="{FF2B5EF4-FFF2-40B4-BE49-F238E27FC236}">
                <a16:creationId xmlns:a16="http://schemas.microsoft.com/office/drawing/2014/main" id="{32EAA94A-ADF2-3A9E-BA8D-C79DE0B20BBD}"/>
              </a:ext>
            </a:extLst>
          </p:cNvPr>
          <p:cNvSpPr/>
          <p:nvPr/>
        </p:nvSpPr>
        <p:spPr>
          <a:xfrm>
            <a:off x="8627268" y="4991411"/>
            <a:ext cx="3351386" cy="1791076"/>
          </a:xfrm>
          <a:prstGeom prst="wedgeRectCallout">
            <a:avLst>
              <a:gd name="adj1" fmla="val -30783"/>
              <a:gd name="adj2" fmla="val -6526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utomation progresses and displacement becomes more likely. </a:t>
            </a:r>
            <a:r>
              <a:rPr lang="en-US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dvances in technology make computing power less expensive exerting pressure on wages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(period effect!)</a:t>
            </a:r>
            <a:endParaRPr lang="en-DE" dirty="0">
              <a:solidFill>
                <a:srgbClr val="FF0000"/>
              </a:solidFill>
              <a:latin typeface="Helvetica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60E087-8CA7-226E-D2C1-3C535893B665}"/>
              </a:ext>
            </a:extLst>
          </p:cNvPr>
          <p:cNvSpPr txBox="1"/>
          <p:nvPr/>
        </p:nvSpPr>
        <p:spPr>
          <a:xfrm>
            <a:off x="8881241" y="4450932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3200" b="1" dirty="0">
                <a:latin typeface="Helvetica" pitchFamily="2" charset="0"/>
              </a:rPr>
              <a:t>-</a:t>
            </a:r>
          </a:p>
        </p:txBody>
      </p:sp>
      <p:sp>
        <p:nvSpPr>
          <p:cNvPr id="46" name="Rectangular Callout 45">
            <a:extLst>
              <a:ext uri="{FF2B5EF4-FFF2-40B4-BE49-F238E27FC236}">
                <a16:creationId xmlns:a16="http://schemas.microsoft.com/office/drawing/2014/main" id="{B2E026E6-4598-6D66-6661-686DB3E04DCE}"/>
              </a:ext>
            </a:extLst>
          </p:cNvPr>
          <p:cNvSpPr/>
          <p:nvPr/>
        </p:nvSpPr>
        <p:spPr>
          <a:xfrm>
            <a:off x="143775" y="4991410"/>
            <a:ext cx="2924543" cy="1791076"/>
          </a:xfrm>
          <a:prstGeom prst="wedgeRectCallout">
            <a:avLst>
              <a:gd name="adj1" fmla="val 56764"/>
              <a:gd name="adj2" fmla="val -222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 allows workers to better perform complex tasks. They become more valuable to employers increasing employment security and income.</a:t>
            </a:r>
            <a:endParaRPr lang="en-DE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E5C314-32B4-D9CB-5F59-1F16D859D4D4}"/>
              </a:ext>
            </a:extLst>
          </p:cNvPr>
          <p:cNvSpPr txBox="1"/>
          <p:nvPr/>
        </p:nvSpPr>
        <p:spPr>
          <a:xfrm>
            <a:off x="3387119" y="506626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b="1" dirty="0">
                <a:latin typeface="Helvetica" pitchFamily="2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753611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09F694-9921-B7DA-9E03-68A8BC4668B2}"/>
              </a:ext>
            </a:extLst>
          </p:cNvPr>
          <p:cNvSpPr/>
          <p:nvPr/>
        </p:nvSpPr>
        <p:spPr>
          <a:xfrm>
            <a:off x="4840957" y="1437238"/>
            <a:ext cx="2189783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Vocational educ. (vs. tertiary educ.)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1F7BBE-32F8-4AEF-925E-AE269E7C83C7}"/>
              </a:ext>
            </a:extLst>
          </p:cNvPr>
          <p:cNvSpPr/>
          <p:nvPr/>
        </p:nvSpPr>
        <p:spPr>
          <a:xfrm>
            <a:off x="6539641" y="3159970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T0: Routine-task intensity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8E86ED-56EA-E5A9-831A-F5B86E484BE2}"/>
              </a:ext>
            </a:extLst>
          </p:cNvPr>
          <p:cNvSpPr/>
          <p:nvPr/>
        </p:nvSpPr>
        <p:spPr>
          <a:xfrm>
            <a:off x="3479088" y="3152603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T0: Task complexity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04FF30-B9F4-C368-5716-A035EB7FF3E6}"/>
              </a:ext>
            </a:extLst>
          </p:cNvPr>
          <p:cNvSpPr/>
          <p:nvPr/>
        </p:nvSpPr>
        <p:spPr>
          <a:xfrm>
            <a:off x="4840957" y="4991410"/>
            <a:ext cx="2244426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b="1" dirty="0">
                <a:latin typeface="Helvetica" pitchFamily="2" charset="0"/>
              </a:rPr>
              <a:t>T0: Employment / Income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B95CADB-763E-7AA7-51FC-D1ED2984C519}"/>
              </a:ext>
            </a:extLst>
          </p:cNvPr>
          <p:cNvCxnSpPr>
            <a:cxnSpLocks/>
            <a:stCxn id="6" idx="2"/>
            <a:endCxn id="13" idx="0"/>
          </p:cNvCxnSpPr>
          <p:nvPr/>
        </p:nvCxnSpPr>
        <p:spPr>
          <a:xfrm flipH="1">
            <a:off x="4444503" y="2170321"/>
            <a:ext cx="1491346" cy="9822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BBA9061-848B-61B3-2133-84906348606A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4444503" y="3885686"/>
            <a:ext cx="1518667" cy="11057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633D6E9-9E2E-6DEA-C32E-BA07CA90F518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>
            <a:off x="5935849" y="2170321"/>
            <a:ext cx="1569207" cy="9896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51C8B6-D57D-18C3-D77D-606105EF29B8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 flipH="1">
            <a:off x="5963170" y="3893053"/>
            <a:ext cx="1541886" cy="10983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CF4FD28-60CA-0F1A-43BC-D473B7B4AD32}"/>
              </a:ext>
            </a:extLst>
          </p:cNvPr>
          <p:cNvSpPr txBox="1"/>
          <p:nvPr/>
        </p:nvSpPr>
        <p:spPr>
          <a:xfrm>
            <a:off x="8115371" y="237217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+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8113A8A-560D-CABB-A852-55A687207A9F}"/>
              </a:ext>
            </a:extLst>
          </p:cNvPr>
          <p:cNvSpPr txBox="1"/>
          <p:nvPr/>
        </p:nvSpPr>
        <p:spPr>
          <a:xfrm>
            <a:off x="4730279" y="2372177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3200" b="1" dirty="0">
                <a:latin typeface="Helvetica" pitchFamily="2" charset="0"/>
              </a:rPr>
              <a:t>-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DB7151A-D1FC-87EE-F07F-1FE2311ADD67}"/>
              </a:ext>
            </a:extLst>
          </p:cNvPr>
          <p:cNvSpPr txBox="1"/>
          <p:nvPr/>
        </p:nvSpPr>
        <p:spPr>
          <a:xfrm>
            <a:off x="6953250" y="426840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-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1F7EA0F-61EB-F711-E02B-A787EF4BD1B0}"/>
              </a:ext>
            </a:extLst>
          </p:cNvPr>
          <p:cNvSpPr txBox="1"/>
          <p:nvPr/>
        </p:nvSpPr>
        <p:spPr>
          <a:xfrm>
            <a:off x="4702327" y="426840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+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DD5E31-2650-81C7-4746-6B467E753408}"/>
              </a:ext>
            </a:extLst>
          </p:cNvPr>
          <p:cNvSpPr/>
          <p:nvPr/>
        </p:nvSpPr>
        <p:spPr>
          <a:xfrm>
            <a:off x="8768814" y="3159970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T1: Routine-task intensity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96417C-FC0C-BD84-85E1-0A6358D25FA6}"/>
              </a:ext>
            </a:extLst>
          </p:cNvPr>
          <p:cNvSpPr/>
          <p:nvPr/>
        </p:nvSpPr>
        <p:spPr>
          <a:xfrm>
            <a:off x="1277907" y="3159970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T1: Task complexity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8FF950-4308-B0B5-3F6F-ED78CDB461DF}"/>
              </a:ext>
            </a:extLst>
          </p:cNvPr>
          <p:cNvSpPr/>
          <p:nvPr/>
        </p:nvSpPr>
        <p:spPr>
          <a:xfrm>
            <a:off x="4840957" y="5851647"/>
            <a:ext cx="2244425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b="1" dirty="0">
                <a:latin typeface="Helvetica" pitchFamily="2" charset="0"/>
              </a:rPr>
              <a:t>T1: Employment / Income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1B4A68F-3121-BC9C-4675-D6EDD797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Theoretical framework for RQ2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39E699D-9DB4-BC87-8473-1BFDA35724F7}"/>
              </a:ext>
            </a:extLst>
          </p:cNvPr>
          <p:cNvCxnSpPr>
            <a:cxnSpLocks/>
            <a:stCxn id="6" idx="2"/>
            <a:endCxn id="4" idx="0"/>
          </p:cNvCxnSpPr>
          <p:nvPr/>
        </p:nvCxnSpPr>
        <p:spPr>
          <a:xfrm flipH="1">
            <a:off x="2243322" y="2170321"/>
            <a:ext cx="3692527" cy="9896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2A829B8-606A-98EF-4046-9B49F40A5DA4}"/>
              </a:ext>
            </a:extLst>
          </p:cNvPr>
          <p:cNvSpPr txBox="1"/>
          <p:nvPr/>
        </p:nvSpPr>
        <p:spPr>
          <a:xfrm>
            <a:off x="3958780" y="2292130"/>
            <a:ext cx="2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-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A02BCA7-ADC9-BDBE-56DB-FBB88DB1FD51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5935849" y="2170321"/>
            <a:ext cx="3798380" cy="9896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B082DED-5B99-B36A-3CCC-4824BBB2FFFF}"/>
              </a:ext>
            </a:extLst>
          </p:cNvPr>
          <p:cNvSpPr txBox="1"/>
          <p:nvPr/>
        </p:nvSpPr>
        <p:spPr>
          <a:xfrm>
            <a:off x="6968748" y="2457889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b="1" dirty="0">
                <a:latin typeface="Helvetica" pitchFamily="2" charset="0"/>
              </a:rPr>
              <a:t>+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2D7166-D14C-A655-9173-49B254713973}"/>
              </a:ext>
            </a:extLst>
          </p:cNvPr>
          <p:cNvSpPr txBox="1"/>
          <p:nvPr/>
        </p:nvSpPr>
        <p:spPr>
          <a:xfrm>
            <a:off x="7719990" y="647228"/>
            <a:ext cx="3878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b="1" i="1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800" b="1" i="1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 effect of vocational education on task-content decrease with age. Tasks profiles of vocational graduates become more similar to those of academic graduates.</a:t>
            </a:r>
            <a:endParaRPr lang="en-DE" b="1" i="1" dirty="0">
              <a:latin typeface="Helvetica" pitchFamily="2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549B928-8873-A427-E6D8-4BAE560D278B}"/>
              </a:ext>
            </a:extLst>
          </p:cNvPr>
          <p:cNvCxnSpPr>
            <a:cxnSpLocks/>
            <a:stCxn id="4" idx="2"/>
            <a:endCxn id="5" idx="1"/>
          </p:cNvCxnSpPr>
          <p:nvPr/>
        </p:nvCxnSpPr>
        <p:spPr>
          <a:xfrm>
            <a:off x="2243322" y="3893053"/>
            <a:ext cx="2597635" cy="2325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7AA3163-C58E-03D5-26E8-EE276026EF0C}"/>
              </a:ext>
            </a:extLst>
          </p:cNvPr>
          <p:cNvCxnSpPr>
            <a:cxnSpLocks/>
            <a:stCxn id="3" idx="2"/>
            <a:endCxn id="5" idx="3"/>
          </p:cNvCxnSpPr>
          <p:nvPr/>
        </p:nvCxnSpPr>
        <p:spPr>
          <a:xfrm flipH="1">
            <a:off x="7085382" y="3893053"/>
            <a:ext cx="2648847" cy="2325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060E087-8CA7-226E-D2C1-3C535893B665}"/>
              </a:ext>
            </a:extLst>
          </p:cNvPr>
          <p:cNvSpPr txBox="1"/>
          <p:nvPr/>
        </p:nvSpPr>
        <p:spPr>
          <a:xfrm>
            <a:off x="8881241" y="4450932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3200" b="1" dirty="0">
                <a:latin typeface="Helvetica" pitchFamily="2" charset="0"/>
              </a:rPr>
              <a:t>-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E5C314-32B4-D9CB-5F59-1F16D859D4D4}"/>
              </a:ext>
            </a:extLst>
          </p:cNvPr>
          <p:cNvSpPr txBox="1"/>
          <p:nvPr/>
        </p:nvSpPr>
        <p:spPr>
          <a:xfrm>
            <a:off x="3387119" y="506626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b="1" dirty="0">
                <a:latin typeface="Helvetica" pitchFamily="2" charset="0"/>
              </a:rPr>
              <a:t>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DE8C8D-829A-95C6-82CB-0769C59F8FB2}"/>
              </a:ext>
            </a:extLst>
          </p:cNvPr>
          <p:cNvSpPr txBox="1"/>
          <p:nvPr/>
        </p:nvSpPr>
        <p:spPr>
          <a:xfrm>
            <a:off x="8237526" y="5478130"/>
            <a:ext cx="38167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i="1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GB" b="1" i="1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task content on labour market outcomes increases with age</a:t>
            </a:r>
          </a:p>
        </p:txBody>
      </p:sp>
    </p:spTree>
    <p:extLst>
      <p:ext uri="{BB962C8B-B14F-4D97-AF65-F5344CB8AC3E}">
        <p14:creationId xmlns:p14="http://schemas.microsoft.com/office/powerpoint/2010/main" val="4081782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039CE36-667E-376C-E47F-FB8462B75819}"/>
              </a:ext>
            </a:extLst>
          </p:cNvPr>
          <p:cNvSpPr txBox="1">
            <a:spLocks/>
          </p:cNvSpPr>
          <p:nvPr/>
        </p:nvSpPr>
        <p:spPr>
          <a:xfrm>
            <a:off x="751703" y="273270"/>
            <a:ext cx="10515600" cy="62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Addressing RQ2 – Change over the career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DE14662-A850-C472-D658-CDF207E9FDDA}"/>
              </a:ext>
            </a:extLst>
          </p:cNvPr>
          <p:cNvSpPr/>
          <p:nvPr/>
        </p:nvSpPr>
        <p:spPr>
          <a:xfrm>
            <a:off x="5235387" y="1660540"/>
            <a:ext cx="1434353" cy="6291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/>
              <a:t>VOC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E5BFE9-5680-8EA2-F028-38FD12E3298B}"/>
              </a:ext>
            </a:extLst>
          </p:cNvPr>
          <p:cNvSpPr/>
          <p:nvPr/>
        </p:nvSpPr>
        <p:spPr>
          <a:xfrm>
            <a:off x="3435512" y="3504479"/>
            <a:ext cx="1434353" cy="6291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/>
              <a:t>COMP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9EA9F3-9907-FE58-6740-AC5321E54E90}"/>
              </a:ext>
            </a:extLst>
          </p:cNvPr>
          <p:cNvSpPr/>
          <p:nvPr/>
        </p:nvSpPr>
        <p:spPr>
          <a:xfrm>
            <a:off x="7033940" y="3445298"/>
            <a:ext cx="1434353" cy="6291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/>
              <a:t>RTI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C07A0B-B967-E19D-76A3-39B13F7E41D9}"/>
              </a:ext>
            </a:extLst>
          </p:cNvPr>
          <p:cNvSpPr/>
          <p:nvPr/>
        </p:nvSpPr>
        <p:spPr>
          <a:xfrm>
            <a:off x="5271245" y="5227687"/>
            <a:ext cx="1434353" cy="6291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/>
              <a:t>Employment / Income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7A777AF-3045-10F5-5406-50DFA65FF0BD}"/>
              </a:ext>
            </a:extLst>
          </p:cNvPr>
          <p:cNvCxnSpPr>
            <a:cxnSpLocks/>
            <a:stCxn id="11" idx="2"/>
            <a:endCxn id="14" idx="0"/>
          </p:cNvCxnSpPr>
          <p:nvPr/>
        </p:nvCxnSpPr>
        <p:spPr>
          <a:xfrm>
            <a:off x="5952564" y="2289681"/>
            <a:ext cx="1798553" cy="1155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0D057D6-E9AA-C82A-FF8C-2B200A13ECCD}"/>
              </a:ext>
            </a:extLst>
          </p:cNvPr>
          <p:cNvCxnSpPr>
            <a:cxnSpLocks/>
            <a:stCxn id="14" idx="2"/>
            <a:endCxn id="16" idx="0"/>
          </p:cNvCxnSpPr>
          <p:nvPr/>
        </p:nvCxnSpPr>
        <p:spPr>
          <a:xfrm flipH="1">
            <a:off x="5988422" y="4074439"/>
            <a:ext cx="1762695" cy="1153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5816517-7D03-EEA6-2B4F-EB2A8E124852}"/>
              </a:ext>
            </a:extLst>
          </p:cNvPr>
          <p:cNvCxnSpPr>
            <a:cxnSpLocks/>
            <a:stCxn id="12" idx="2"/>
            <a:endCxn id="16" idx="0"/>
          </p:cNvCxnSpPr>
          <p:nvPr/>
        </p:nvCxnSpPr>
        <p:spPr>
          <a:xfrm>
            <a:off x="4152689" y="4133620"/>
            <a:ext cx="1835733" cy="1094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CC03A29-8781-A7C8-0CD9-178D3C697F89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 flipH="1">
            <a:off x="4152689" y="2289681"/>
            <a:ext cx="1799875" cy="121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70802BFB-80DB-FA82-733F-F0165AAA8FF4}"/>
              </a:ext>
            </a:extLst>
          </p:cNvPr>
          <p:cNvSpPr/>
          <p:nvPr/>
        </p:nvSpPr>
        <p:spPr>
          <a:xfrm>
            <a:off x="5529643" y="3536563"/>
            <a:ext cx="895559" cy="446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/>
              <a:t>Age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4576A71-14F9-5E9E-EA1C-8FBB8B41EA48}"/>
              </a:ext>
            </a:extLst>
          </p:cNvPr>
          <p:cNvCxnSpPr>
            <a:cxnSpLocks/>
          </p:cNvCxnSpPr>
          <p:nvPr/>
        </p:nvCxnSpPr>
        <p:spPr>
          <a:xfrm flipH="1">
            <a:off x="5235387" y="4016159"/>
            <a:ext cx="351654" cy="582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7955545-D16C-E27C-8002-652B15280617}"/>
              </a:ext>
            </a:extLst>
          </p:cNvPr>
          <p:cNvCxnSpPr>
            <a:cxnSpLocks/>
          </p:cNvCxnSpPr>
          <p:nvPr/>
        </p:nvCxnSpPr>
        <p:spPr>
          <a:xfrm flipH="1" flipV="1">
            <a:off x="5271245" y="2841841"/>
            <a:ext cx="315796" cy="662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84FD9BC-0C41-115F-568A-02204E67BC5A}"/>
              </a:ext>
            </a:extLst>
          </p:cNvPr>
          <p:cNvCxnSpPr>
            <a:cxnSpLocks/>
          </p:cNvCxnSpPr>
          <p:nvPr/>
        </p:nvCxnSpPr>
        <p:spPr>
          <a:xfrm>
            <a:off x="6389803" y="4016159"/>
            <a:ext cx="433006" cy="582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8A0A14B-D873-5592-792F-36C3C472DA94}"/>
              </a:ext>
            </a:extLst>
          </p:cNvPr>
          <p:cNvCxnSpPr>
            <a:cxnSpLocks/>
          </p:cNvCxnSpPr>
          <p:nvPr/>
        </p:nvCxnSpPr>
        <p:spPr>
          <a:xfrm flipV="1">
            <a:off x="6349674" y="2841841"/>
            <a:ext cx="355924" cy="662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DA4BAEAC-D61F-D866-901F-CFCB2221ED88}"/>
              </a:ext>
            </a:extLst>
          </p:cNvPr>
          <p:cNvSpPr txBox="1"/>
          <p:nvPr/>
        </p:nvSpPr>
        <p:spPr>
          <a:xfrm>
            <a:off x="7855742" y="4845932"/>
            <a:ext cx="1825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400" b="1" dirty="0">
                <a:solidFill>
                  <a:srgbClr val="C00000"/>
                </a:solidFill>
              </a:rPr>
              <a:t>Problematic!</a:t>
            </a:r>
          </a:p>
        </p:txBody>
      </p:sp>
    </p:spTree>
    <p:extLst>
      <p:ext uri="{BB962C8B-B14F-4D97-AF65-F5344CB8AC3E}">
        <p14:creationId xmlns:p14="http://schemas.microsoft.com/office/powerpoint/2010/main" val="354282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D12B-89B6-7152-50DE-C680D803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Drawing from two streams of literature</a:t>
            </a:r>
            <a:endParaRPr lang="en-DE" sz="2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1179CF-DC93-7D5B-AB40-6A72518F121D}"/>
              </a:ext>
            </a:extLst>
          </p:cNvPr>
          <p:cNvSpPr txBox="1"/>
          <p:nvPr/>
        </p:nvSpPr>
        <p:spPr>
          <a:xfrm>
            <a:off x="869430" y="1321331"/>
            <a:ext cx="4620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To what extend do working careers differ between workers with different educational degrees? (see e.g. Hanushek 2017)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8DE31E0-4BDE-352D-7750-331E6BECC5E0}"/>
              </a:ext>
            </a:extLst>
          </p:cNvPr>
          <p:cNvCxnSpPr>
            <a:cxnSpLocks/>
          </p:cNvCxnSpPr>
          <p:nvPr/>
        </p:nvCxnSpPr>
        <p:spPr>
          <a:xfrm flipV="1">
            <a:off x="1625334" y="2356024"/>
            <a:ext cx="2998" cy="1807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1FD6970-6878-BAEA-AA15-6B0FB9B4CF42}"/>
              </a:ext>
            </a:extLst>
          </p:cNvPr>
          <p:cNvCxnSpPr>
            <a:cxnSpLocks/>
          </p:cNvCxnSpPr>
          <p:nvPr/>
        </p:nvCxnSpPr>
        <p:spPr>
          <a:xfrm>
            <a:off x="1625334" y="4163491"/>
            <a:ext cx="25845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 descr="Electrician female with solid fill">
            <a:extLst>
              <a:ext uri="{FF2B5EF4-FFF2-40B4-BE49-F238E27FC236}">
                <a16:creationId xmlns:a16="http://schemas.microsoft.com/office/drawing/2014/main" id="{0FCA4078-4A85-C527-5157-4C3592893A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64531" y="3375245"/>
            <a:ext cx="435216" cy="435216"/>
          </a:xfrm>
          <a:prstGeom prst="rect">
            <a:avLst/>
          </a:prstGeom>
        </p:spPr>
      </p:pic>
      <p:pic>
        <p:nvPicPr>
          <p:cNvPr id="33" name="Graphic 32" descr="Office worker female with solid fill">
            <a:extLst>
              <a:ext uri="{FF2B5EF4-FFF2-40B4-BE49-F238E27FC236}">
                <a16:creationId xmlns:a16="http://schemas.microsoft.com/office/drawing/2014/main" id="{0D317AEE-7812-B815-EDED-918A14E259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67971" y="2418651"/>
            <a:ext cx="436921" cy="43521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E39D96F-C405-6E1B-3F35-46C2EECC2156}"/>
              </a:ext>
            </a:extLst>
          </p:cNvPr>
          <p:cNvSpPr txBox="1"/>
          <p:nvPr/>
        </p:nvSpPr>
        <p:spPr>
          <a:xfrm rot="16200000">
            <a:off x="436401" y="3108886"/>
            <a:ext cx="1915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>
                <a:latin typeface="Helvetica" pitchFamily="2" charset="0"/>
              </a:rPr>
              <a:t>Employment / Income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D9B7C24-F8E2-14B2-53A3-2592171B7314}"/>
              </a:ext>
            </a:extLst>
          </p:cNvPr>
          <p:cNvSpPr txBox="1"/>
          <p:nvPr/>
        </p:nvSpPr>
        <p:spPr>
          <a:xfrm>
            <a:off x="2640093" y="418283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>
                <a:latin typeface="Helvetica" pitchFamily="2" charset="0"/>
              </a:rPr>
              <a:t>Age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2ADAC3B-3C23-2585-3749-03E5C11FD5DC}"/>
              </a:ext>
            </a:extLst>
          </p:cNvPr>
          <p:cNvSpPr/>
          <p:nvPr/>
        </p:nvSpPr>
        <p:spPr>
          <a:xfrm>
            <a:off x="694718" y="4938295"/>
            <a:ext cx="924267" cy="3644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sz="1400" dirty="0"/>
              <a:t>Education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F3D852E-01FF-6465-0D54-BB075B0727EA}"/>
              </a:ext>
            </a:extLst>
          </p:cNvPr>
          <p:cNvSpPr/>
          <p:nvPr/>
        </p:nvSpPr>
        <p:spPr>
          <a:xfrm>
            <a:off x="2067186" y="4938295"/>
            <a:ext cx="572554" cy="364412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sz="1400" dirty="0"/>
              <a:t>Skills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34A251C-095E-76C6-F341-0988D641D5D9}"/>
              </a:ext>
            </a:extLst>
          </p:cNvPr>
          <p:cNvSpPr/>
          <p:nvPr/>
        </p:nvSpPr>
        <p:spPr>
          <a:xfrm>
            <a:off x="2937258" y="4938295"/>
            <a:ext cx="572554" cy="364412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sz="1400" dirty="0"/>
              <a:t>Tasks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E359FD4-F448-D53B-412E-B675E9B3C373}"/>
              </a:ext>
            </a:extLst>
          </p:cNvPr>
          <p:cNvSpPr/>
          <p:nvPr/>
        </p:nvSpPr>
        <p:spPr>
          <a:xfrm>
            <a:off x="3988727" y="4938295"/>
            <a:ext cx="924267" cy="3644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sz="1400" dirty="0"/>
              <a:t>Income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8F19070-BB48-EB72-A8F5-4E4A3A417903}"/>
              </a:ext>
            </a:extLst>
          </p:cNvPr>
          <p:cNvCxnSpPr>
            <a:stCxn id="46" idx="3"/>
            <a:endCxn id="48" idx="1"/>
          </p:cNvCxnSpPr>
          <p:nvPr/>
        </p:nvCxnSpPr>
        <p:spPr>
          <a:xfrm>
            <a:off x="1618985" y="5120501"/>
            <a:ext cx="4482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C3E786F-0CBF-35CC-6315-7A1F778809F5}"/>
              </a:ext>
            </a:extLst>
          </p:cNvPr>
          <p:cNvCxnSpPr>
            <a:stCxn id="48" idx="3"/>
            <a:endCxn id="49" idx="1"/>
          </p:cNvCxnSpPr>
          <p:nvPr/>
        </p:nvCxnSpPr>
        <p:spPr>
          <a:xfrm>
            <a:off x="2639740" y="5120501"/>
            <a:ext cx="2975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035CF4E-6AF4-7797-2DC8-BB967DFFAD6B}"/>
              </a:ext>
            </a:extLst>
          </p:cNvPr>
          <p:cNvCxnSpPr>
            <a:stCxn id="49" idx="3"/>
            <a:endCxn id="50" idx="1"/>
          </p:cNvCxnSpPr>
          <p:nvPr/>
        </p:nvCxnSpPr>
        <p:spPr>
          <a:xfrm>
            <a:off x="3509812" y="5120501"/>
            <a:ext cx="4789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CB6A09C-8234-72EC-A345-DCC7A7984A0D}"/>
              </a:ext>
            </a:extLst>
          </p:cNvPr>
          <p:cNvSpPr txBox="1"/>
          <p:nvPr/>
        </p:nvSpPr>
        <p:spPr>
          <a:xfrm>
            <a:off x="1839468" y="3762196"/>
            <a:ext cx="1002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200" dirty="0">
                <a:solidFill>
                  <a:srgbClr val="E84E4F"/>
                </a:solidFill>
                <a:latin typeface="Helvetica" pitchFamily="2" charset="0"/>
              </a:rPr>
              <a:t>Vocational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55EB099-82B5-891A-A8A5-B83D9268204D}"/>
              </a:ext>
            </a:extLst>
          </p:cNvPr>
          <p:cNvSpPr txBox="1"/>
          <p:nvPr/>
        </p:nvSpPr>
        <p:spPr>
          <a:xfrm>
            <a:off x="1677361" y="2799771"/>
            <a:ext cx="1733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200" dirty="0">
                <a:solidFill>
                  <a:srgbClr val="178C99"/>
                </a:solidFill>
                <a:latin typeface="Helvetica" pitchFamily="2" charset="0"/>
              </a:rPr>
              <a:t>General/Tertiary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BE7AA49-F94C-E284-AAC1-94965AAC5482}"/>
              </a:ext>
            </a:extLst>
          </p:cNvPr>
          <p:cNvSpPr txBox="1"/>
          <p:nvPr/>
        </p:nvSpPr>
        <p:spPr>
          <a:xfrm>
            <a:off x="6253397" y="1321330"/>
            <a:ext cx="4620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How do skill and task content impact macro-level trends in employment and income distributions? (see e.g. Autor and Dorn 2013)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C16D6DBC-0EBF-ED52-8520-4BEAD6736DD9}"/>
              </a:ext>
            </a:extLst>
          </p:cNvPr>
          <p:cNvCxnSpPr>
            <a:cxnSpLocks/>
          </p:cNvCxnSpPr>
          <p:nvPr/>
        </p:nvCxnSpPr>
        <p:spPr>
          <a:xfrm flipV="1">
            <a:off x="7249143" y="2889344"/>
            <a:ext cx="2998" cy="1807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0F22849-C6DF-E1DC-EADF-14C6F460DC85}"/>
              </a:ext>
            </a:extLst>
          </p:cNvPr>
          <p:cNvCxnSpPr>
            <a:cxnSpLocks/>
          </p:cNvCxnSpPr>
          <p:nvPr/>
        </p:nvCxnSpPr>
        <p:spPr>
          <a:xfrm>
            <a:off x="7249143" y="4696811"/>
            <a:ext cx="25845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FCFD01EC-8D40-E56B-3AA2-F8A54CD6528C}"/>
              </a:ext>
            </a:extLst>
          </p:cNvPr>
          <p:cNvSpPr txBox="1"/>
          <p:nvPr/>
        </p:nvSpPr>
        <p:spPr>
          <a:xfrm rot="16200000">
            <a:off x="5860066" y="3683944"/>
            <a:ext cx="2318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Change in employment share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66E6EAE-FBAF-41E6-FF9E-A130810591E1}"/>
              </a:ext>
            </a:extLst>
          </p:cNvPr>
          <p:cNvSpPr txBox="1"/>
          <p:nvPr/>
        </p:nvSpPr>
        <p:spPr>
          <a:xfrm>
            <a:off x="7741140" y="4728388"/>
            <a:ext cx="164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400" dirty="0"/>
              <a:t>Occupational wages</a:t>
            </a: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ED7BFB0B-66BE-4B72-07E5-FF2892B8F7EE}"/>
              </a:ext>
            </a:extLst>
          </p:cNvPr>
          <p:cNvSpPr/>
          <p:nvPr/>
        </p:nvSpPr>
        <p:spPr>
          <a:xfrm>
            <a:off x="7402140" y="3543300"/>
            <a:ext cx="2278505" cy="818666"/>
          </a:xfrm>
          <a:custGeom>
            <a:avLst/>
            <a:gdLst>
              <a:gd name="connsiteX0" fmla="*/ 0 w 2278505"/>
              <a:gd name="connsiteY0" fmla="*/ 0 h 818666"/>
              <a:gd name="connsiteX1" fmla="*/ 569627 w 2278505"/>
              <a:gd name="connsiteY1" fmla="*/ 809469 h 818666"/>
              <a:gd name="connsiteX2" fmla="*/ 1334125 w 2278505"/>
              <a:gd name="connsiteY2" fmla="*/ 434714 h 818666"/>
              <a:gd name="connsiteX3" fmla="*/ 1903751 w 2278505"/>
              <a:gd name="connsiteY3" fmla="*/ 389744 h 818666"/>
              <a:gd name="connsiteX4" fmla="*/ 2278505 w 2278505"/>
              <a:gd name="connsiteY4" fmla="*/ 0 h 81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8505" h="818666">
                <a:moveTo>
                  <a:pt x="0" y="0"/>
                </a:moveTo>
                <a:cubicBezTo>
                  <a:pt x="173636" y="368508"/>
                  <a:pt x="347273" y="737017"/>
                  <a:pt x="569627" y="809469"/>
                </a:cubicBezTo>
                <a:cubicBezTo>
                  <a:pt x="791981" y="881921"/>
                  <a:pt x="1111771" y="504668"/>
                  <a:pt x="1334125" y="434714"/>
                </a:cubicBezTo>
                <a:cubicBezTo>
                  <a:pt x="1556479" y="364760"/>
                  <a:pt x="1746354" y="462196"/>
                  <a:pt x="1903751" y="389744"/>
                </a:cubicBezTo>
                <a:cubicBezTo>
                  <a:pt x="2061148" y="317292"/>
                  <a:pt x="2201056" y="77449"/>
                  <a:pt x="227850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F19068D-EF2F-A5A1-2D8E-B3DCEFA78ED4}"/>
              </a:ext>
            </a:extLst>
          </p:cNvPr>
          <p:cNvSpPr txBox="1"/>
          <p:nvPr/>
        </p:nvSpPr>
        <p:spPr>
          <a:xfrm>
            <a:off x="6024282" y="5331777"/>
            <a:ext cx="5681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à"/>
            </a:pPr>
            <a:r>
              <a:rPr lang="en-DE" dirty="0">
                <a:sym typeface="Wingdings" pitchFamily="2" charset="2"/>
              </a:rPr>
              <a:t>Routine-biased technological change (Autor et al. 2003) </a:t>
            </a:r>
            <a:endParaRPr lang="en-DE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41BBE50-25D9-2D9B-1560-4566371CED4A}"/>
              </a:ext>
            </a:extLst>
          </p:cNvPr>
          <p:cNvSpPr txBox="1"/>
          <p:nvPr/>
        </p:nvSpPr>
        <p:spPr>
          <a:xfrm>
            <a:off x="6024282" y="5710107"/>
            <a:ext cx="6097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ym typeface="Wingdings" pitchFamily="2" charset="2"/>
              </a:rPr>
              <a:t> “Task complexity is what truly matters!” (Caines et al. 2017) </a:t>
            </a:r>
            <a:endParaRPr lang="en-DE" dirty="0"/>
          </a:p>
        </p:txBody>
      </p:sp>
      <p:sp>
        <p:nvSpPr>
          <p:cNvPr id="71" name="Left Bracket 70">
            <a:extLst>
              <a:ext uri="{FF2B5EF4-FFF2-40B4-BE49-F238E27FC236}">
                <a16:creationId xmlns:a16="http://schemas.microsoft.com/office/drawing/2014/main" id="{7934F5D7-10CC-685E-C882-9547FE4401BA}"/>
              </a:ext>
            </a:extLst>
          </p:cNvPr>
          <p:cNvSpPr/>
          <p:nvPr/>
        </p:nvSpPr>
        <p:spPr>
          <a:xfrm>
            <a:off x="5952565" y="5239645"/>
            <a:ext cx="143435" cy="949335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73" name="Elbow Connector 72">
            <a:extLst>
              <a:ext uri="{FF2B5EF4-FFF2-40B4-BE49-F238E27FC236}">
                <a16:creationId xmlns:a16="http://schemas.microsoft.com/office/drawing/2014/main" id="{E26511F7-0A0D-1531-7821-B3E781A3F1F2}"/>
              </a:ext>
            </a:extLst>
          </p:cNvPr>
          <p:cNvCxnSpPr>
            <a:cxnSpLocks/>
            <a:stCxn id="71" idx="1"/>
          </p:cNvCxnSpPr>
          <p:nvPr/>
        </p:nvCxnSpPr>
        <p:spPr>
          <a:xfrm rot="10800000">
            <a:off x="3143757" y="5436679"/>
            <a:ext cx="2808808" cy="277635"/>
          </a:xfrm>
          <a:prstGeom prst="bentConnector3">
            <a:avLst>
              <a:gd name="adj1" fmla="val 10018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7168261-49B2-3EB1-523E-937B142A1E3F}"/>
              </a:ext>
            </a:extLst>
          </p:cNvPr>
          <p:cNvSpPr txBox="1"/>
          <p:nvPr/>
        </p:nvSpPr>
        <p:spPr>
          <a:xfrm>
            <a:off x="3749622" y="534077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chemeClr val="accent1"/>
                </a:solidFill>
                <a:latin typeface="Helvetica" pitchFamily="2" charset="0"/>
              </a:rPr>
              <a:t>Our study</a:t>
            </a:r>
          </a:p>
        </p:txBody>
      </p:sp>
      <p:sp>
        <p:nvSpPr>
          <p:cNvPr id="5" name="Block Arc 4">
            <a:extLst>
              <a:ext uri="{FF2B5EF4-FFF2-40B4-BE49-F238E27FC236}">
                <a16:creationId xmlns:a16="http://schemas.microsoft.com/office/drawing/2014/main" id="{325C021A-E6E1-E5F4-9469-DD1FEAD6FD2E}"/>
              </a:ext>
            </a:extLst>
          </p:cNvPr>
          <p:cNvSpPr/>
          <p:nvPr/>
        </p:nvSpPr>
        <p:spPr>
          <a:xfrm rot="21218944">
            <a:off x="1607151" y="3063212"/>
            <a:ext cx="2485571" cy="1893207"/>
          </a:xfrm>
          <a:prstGeom prst="blockArc">
            <a:avLst>
              <a:gd name="adj1" fmla="val 12381910"/>
              <a:gd name="adj2" fmla="val 20078324"/>
              <a:gd name="adj3" fmla="val 1430"/>
            </a:avLst>
          </a:prstGeom>
          <a:solidFill>
            <a:srgbClr val="178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53F2B133-B857-452B-E8F8-A98157C29E4A}"/>
              </a:ext>
            </a:extLst>
          </p:cNvPr>
          <p:cNvSpPr/>
          <p:nvPr/>
        </p:nvSpPr>
        <p:spPr>
          <a:xfrm rot="855401">
            <a:off x="1402031" y="3135325"/>
            <a:ext cx="2526456" cy="1924348"/>
          </a:xfrm>
          <a:prstGeom prst="blockArc">
            <a:avLst>
              <a:gd name="adj1" fmla="val 12147548"/>
              <a:gd name="adj2" fmla="val 20209109"/>
              <a:gd name="adj3" fmla="val 1432"/>
            </a:avLst>
          </a:prstGeom>
          <a:solidFill>
            <a:srgbClr val="E84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544123-0BDD-B833-3413-9F58AB3B3ECD}"/>
              </a:ext>
            </a:extLst>
          </p:cNvPr>
          <p:cNvSpPr txBox="1"/>
          <p:nvPr/>
        </p:nvSpPr>
        <p:spPr>
          <a:xfrm>
            <a:off x="762000" y="4514850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Mechanism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6A6153-1DE6-9B2B-4EBA-DB6AADEDE6E7}"/>
              </a:ext>
            </a:extLst>
          </p:cNvPr>
          <p:cNvSpPr txBox="1"/>
          <p:nvPr/>
        </p:nvSpPr>
        <p:spPr>
          <a:xfrm>
            <a:off x="7631462" y="261135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Helvetica" pitchFamily="2" charset="0"/>
              </a:rPr>
              <a:t>J</a:t>
            </a:r>
            <a:r>
              <a:rPr lang="en-DE" dirty="0">
                <a:latin typeface="Helvetica" pitchFamily="2" charset="0"/>
              </a:rPr>
              <a:t>ob polarization</a:t>
            </a:r>
          </a:p>
        </p:txBody>
      </p:sp>
    </p:spTree>
    <p:extLst>
      <p:ext uri="{BB962C8B-B14F-4D97-AF65-F5344CB8AC3E}">
        <p14:creationId xmlns:p14="http://schemas.microsoft.com/office/powerpoint/2010/main" val="136578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 animBg="1"/>
      <p:bldP spid="49" grpId="0" animBg="1"/>
      <p:bldP spid="50" grpId="0" animBg="1"/>
      <p:bldP spid="61" grpId="0"/>
      <p:bldP spid="66" grpId="0"/>
      <p:bldP spid="67" grpId="0"/>
      <p:bldP spid="68" grpId="0" animBg="1"/>
      <p:bldP spid="69" grpId="0"/>
      <p:bldP spid="70" grpId="0"/>
      <p:bldP spid="71" grpId="0" animBg="1"/>
      <p:bldP spid="82" grpId="0"/>
      <p:bldP spid="7" grpId="0"/>
      <p:bldP spid="11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D12B-89B6-7152-50DE-C680D803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Disparities in labour market outcomes between vocational and tertiary graduates</a:t>
            </a:r>
            <a:endParaRPr lang="en-DE" sz="2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2FD108-A3AB-3583-ABDE-1BEFB4F09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45" y="1338882"/>
            <a:ext cx="5622052" cy="37480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FA8D72-50FA-1890-B696-BA5F57DF8E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3825" y="1358087"/>
            <a:ext cx="5622053" cy="374803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DF54310-5680-9D07-90D0-FC91AD967014}"/>
              </a:ext>
            </a:extLst>
          </p:cNvPr>
          <p:cNvSpPr txBox="1"/>
          <p:nvPr/>
        </p:nvSpPr>
        <p:spPr>
          <a:xfrm>
            <a:off x="3284974" y="5117322"/>
            <a:ext cx="5622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600" dirty="0">
                <a:latin typeface="Helvetica" pitchFamily="2" charset="0"/>
              </a:rPr>
              <a:t>Data from German Socio-Economic Panel, own calculations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C7BDA-D1F1-9970-FC3B-BE5C981BB6A1}"/>
              </a:ext>
            </a:extLst>
          </p:cNvPr>
          <p:cNvSpPr txBox="1"/>
          <p:nvPr/>
        </p:nvSpPr>
        <p:spPr>
          <a:xfrm>
            <a:off x="1559859" y="5673793"/>
            <a:ext cx="8698761" cy="9710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DE" sz="2000" i="1" dirty="0">
                <a:latin typeface="Helvetica" pitchFamily="2" charset="0"/>
              </a:rPr>
              <a:t>Tertiary: </a:t>
            </a:r>
            <a:r>
              <a:rPr lang="en-DE" sz="2000" dirty="0">
                <a:latin typeface="Helvetica" pitchFamily="2" charset="0"/>
              </a:rPr>
              <a:t>Degrees from universities</a:t>
            </a:r>
          </a:p>
          <a:p>
            <a:pPr>
              <a:lnSpc>
                <a:spcPct val="150000"/>
              </a:lnSpc>
            </a:pPr>
            <a:r>
              <a:rPr lang="en-DE" sz="2000" i="1" dirty="0">
                <a:latin typeface="Helvetica" pitchFamily="2" charset="0"/>
              </a:rPr>
              <a:t>Vocational: </a:t>
            </a:r>
            <a:r>
              <a:rPr lang="en-DE" sz="2000" dirty="0">
                <a:latin typeface="Helvetica" pitchFamily="2" charset="0"/>
              </a:rPr>
              <a:t>Degrees from vocational schools / apprenticeship degrees</a:t>
            </a:r>
          </a:p>
        </p:txBody>
      </p:sp>
    </p:spTree>
    <p:extLst>
      <p:ext uri="{BB962C8B-B14F-4D97-AF65-F5344CB8AC3E}">
        <p14:creationId xmlns:p14="http://schemas.microsoft.com/office/powerpoint/2010/main" val="156914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1C8952-532C-185E-8778-6900203D2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63" y="1055472"/>
            <a:ext cx="5758889" cy="38392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CC47DF-025D-F3BD-8DC9-A419D9CE07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530" y="1055472"/>
            <a:ext cx="5758889" cy="38392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B2613E-0554-41E5-420A-3C30D2DBE757}"/>
              </a:ext>
            </a:extLst>
          </p:cNvPr>
          <p:cNvSpPr txBox="1"/>
          <p:nvPr/>
        </p:nvSpPr>
        <p:spPr>
          <a:xfrm>
            <a:off x="3231185" y="4938027"/>
            <a:ext cx="5622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600" dirty="0">
                <a:latin typeface="Helvetica" pitchFamily="2" charset="0"/>
              </a:rPr>
              <a:t>Data from German Socio-Economic Panel, own calculations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8D85D-90CD-F08E-4338-CB63E662C140}"/>
              </a:ext>
            </a:extLst>
          </p:cNvPr>
          <p:cNvSpPr/>
          <p:nvPr/>
        </p:nvSpPr>
        <p:spPr>
          <a:xfrm>
            <a:off x="663661" y="5373663"/>
            <a:ext cx="10864678" cy="12110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DE" dirty="0">
                <a:latin typeface="Helvetica" pitchFamily="2" charset="0"/>
              </a:rPr>
              <a:t>RQ1: </a:t>
            </a:r>
            <a:r>
              <a:rPr lang="en-DE" i="1" dirty="0">
                <a:latin typeface="Helvetica" pitchFamily="2" charset="0"/>
              </a:rPr>
              <a:t>Can task content (partially) explain disparities in employment and/or income between workers with vocational and tertiary education?</a:t>
            </a:r>
          </a:p>
          <a:p>
            <a:endParaRPr lang="en-DE" dirty="0">
              <a:latin typeface="Helvetica" pitchFamily="2" charset="0"/>
            </a:endParaRPr>
          </a:p>
          <a:p>
            <a:r>
              <a:rPr lang="en-DE" dirty="0">
                <a:solidFill>
                  <a:schemeClr val="bg1">
                    <a:lumMod val="75000"/>
                  </a:schemeClr>
                </a:solidFill>
                <a:latin typeface="Helvetica" pitchFamily="2" charset="0"/>
              </a:rPr>
              <a:t> (RQ2: </a:t>
            </a:r>
            <a:r>
              <a:rPr lang="en-DE" i="1" dirty="0">
                <a:solidFill>
                  <a:schemeClr val="bg1">
                    <a:lumMod val="75000"/>
                  </a:schemeClr>
                </a:solidFill>
                <a:latin typeface="Helvetica" pitchFamily="2" charset="0"/>
              </a:rPr>
              <a:t>How does the role of task content change over the career?)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B4F939A-D61B-FD9F-4E11-64EC412A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Disparities in labour market outcomes between vocational and tertiary graduates over the career</a:t>
            </a:r>
            <a:endParaRPr lang="en-DE" sz="2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60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D12B-89B6-7152-50DE-C680D803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Theoretical framework for RQ1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09F694-9921-B7DA-9E03-68A8BC4668B2}"/>
              </a:ext>
            </a:extLst>
          </p:cNvPr>
          <p:cNvSpPr/>
          <p:nvPr/>
        </p:nvSpPr>
        <p:spPr>
          <a:xfrm>
            <a:off x="4840957" y="1437238"/>
            <a:ext cx="2189783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Vocational educ. (vs. tertiary educ.)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1F7BBE-32F8-4AEF-925E-AE269E7C83C7}"/>
              </a:ext>
            </a:extLst>
          </p:cNvPr>
          <p:cNvSpPr/>
          <p:nvPr/>
        </p:nvSpPr>
        <p:spPr>
          <a:xfrm>
            <a:off x="3579533" y="3159970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Routine-task intensity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8E86ED-56EA-E5A9-831A-F5B86E484BE2}"/>
              </a:ext>
            </a:extLst>
          </p:cNvPr>
          <p:cNvSpPr/>
          <p:nvPr/>
        </p:nvSpPr>
        <p:spPr>
          <a:xfrm>
            <a:off x="6397583" y="3159969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dirty="0">
                <a:latin typeface="Helvetica" pitchFamily="2" charset="0"/>
              </a:rPr>
              <a:t>Task complexity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04FF30-B9F4-C368-5716-A035EB7FF3E6}"/>
              </a:ext>
            </a:extLst>
          </p:cNvPr>
          <p:cNvSpPr/>
          <p:nvPr/>
        </p:nvSpPr>
        <p:spPr>
          <a:xfrm>
            <a:off x="4970434" y="4972502"/>
            <a:ext cx="1930830" cy="733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DE" b="1" dirty="0">
                <a:latin typeface="Helvetica" pitchFamily="2" charset="0"/>
              </a:rPr>
              <a:t>Employment / Income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B95CADB-763E-7AA7-51FC-D1ED2984C519}"/>
              </a:ext>
            </a:extLst>
          </p:cNvPr>
          <p:cNvCxnSpPr>
            <a:cxnSpLocks/>
            <a:stCxn id="6" idx="2"/>
            <a:endCxn id="13" idx="0"/>
          </p:cNvCxnSpPr>
          <p:nvPr/>
        </p:nvCxnSpPr>
        <p:spPr>
          <a:xfrm>
            <a:off x="5935849" y="2170321"/>
            <a:ext cx="1427149" cy="9896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BBA9061-848B-61B3-2133-84906348606A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 flipH="1">
            <a:off x="5935849" y="3893052"/>
            <a:ext cx="1427149" cy="10794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633D6E9-9E2E-6DEA-C32E-BA07CA90F518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flipH="1">
            <a:off x="4544948" y="2170321"/>
            <a:ext cx="1390901" cy="9896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51C8B6-D57D-18C3-D77D-606105EF29B8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>
            <a:off x="4544948" y="3893053"/>
            <a:ext cx="1390901" cy="10794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CF4FD28-60CA-0F1A-43BC-D473B7B4AD32}"/>
              </a:ext>
            </a:extLst>
          </p:cNvPr>
          <p:cNvSpPr txBox="1"/>
          <p:nvPr/>
        </p:nvSpPr>
        <p:spPr>
          <a:xfrm>
            <a:off x="4702327" y="2361003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+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8113A8A-560D-CABB-A852-55A687207A9F}"/>
              </a:ext>
            </a:extLst>
          </p:cNvPr>
          <p:cNvSpPr txBox="1"/>
          <p:nvPr/>
        </p:nvSpPr>
        <p:spPr>
          <a:xfrm>
            <a:off x="6794194" y="238112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-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DB7151A-D1FC-87EE-F07F-1FE2311ADD67}"/>
              </a:ext>
            </a:extLst>
          </p:cNvPr>
          <p:cNvSpPr txBox="1"/>
          <p:nvPr/>
        </p:nvSpPr>
        <p:spPr>
          <a:xfrm>
            <a:off x="4730058" y="4236629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-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1F7EA0F-61EB-F711-E02B-A787EF4BD1B0}"/>
              </a:ext>
            </a:extLst>
          </p:cNvPr>
          <p:cNvSpPr txBox="1"/>
          <p:nvPr/>
        </p:nvSpPr>
        <p:spPr>
          <a:xfrm>
            <a:off x="6794194" y="43120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latin typeface="Helvetica" pitchFamily="2" charset="0"/>
              </a:rPr>
              <a:t>+</a:t>
            </a:r>
          </a:p>
        </p:txBody>
      </p:sp>
      <p:sp>
        <p:nvSpPr>
          <p:cNvPr id="106" name="Rectangular Callout 105">
            <a:extLst>
              <a:ext uri="{FF2B5EF4-FFF2-40B4-BE49-F238E27FC236}">
                <a16:creationId xmlns:a16="http://schemas.microsoft.com/office/drawing/2014/main" id="{10826BE0-9FCE-57EF-1130-132BDE7853EF}"/>
              </a:ext>
            </a:extLst>
          </p:cNvPr>
          <p:cNvSpPr/>
          <p:nvPr/>
        </p:nvSpPr>
        <p:spPr>
          <a:xfrm>
            <a:off x="7889085" y="1039186"/>
            <a:ext cx="3691504" cy="1499467"/>
          </a:xfrm>
          <a:prstGeom prst="wedgeRectCallout">
            <a:avLst>
              <a:gd name="adj1" fmla="val -56473"/>
              <a:gd name="adj2" fmla="val 3672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Higher-level educational credentials signal better fit and higher productivity to employers who hire for complex tasks (Friedrich 2021).</a:t>
            </a:r>
            <a:r>
              <a:rPr lang="en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endParaRPr lang="en-DE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08" name="Rectangular Callout 107">
            <a:extLst>
              <a:ext uri="{FF2B5EF4-FFF2-40B4-BE49-F238E27FC236}">
                <a16:creationId xmlns:a16="http://schemas.microsoft.com/office/drawing/2014/main" id="{5B43871D-247C-F396-8216-E8B4725534FF}"/>
              </a:ext>
            </a:extLst>
          </p:cNvPr>
          <p:cNvSpPr/>
          <p:nvPr/>
        </p:nvSpPr>
        <p:spPr>
          <a:xfrm>
            <a:off x="463377" y="1321178"/>
            <a:ext cx="3691504" cy="1343967"/>
          </a:xfrm>
          <a:prstGeom prst="wedgeRectCallout">
            <a:avLst>
              <a:gd name="adj1" fmla="val 59504"/>
              <a:gd name="adj2" fmla="val 3644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>
                <a:solidFill>
                  <a:schemeClr val="tx1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Routine tasks</a:t>
            </a:r>
            <a:r>
              <a:rPr lang="en-GB" dirty="0">
                <a:solidFill>
                  <a:schemeClr val="tx1"/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allow high productivity with little training making them attractive for workers who aim to quickly obtain income. </a:t>
            </a:r>
            <a:endParaRPr lang="en-GB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15" name="Rectangular Callout 114">
            <a:extLst>
              <a:ext uri="{FF2B5EF4-FFF2-40B4-BE49-F238E27FC236}">
                <a16:creationId xmlns:a16="http://schemas.microsoft.com/office/drawing/2014/main" id="{4FA5C2CB-39C1-6E95-737F-D69B8C2B5C73}"/>
              </a:ext>
            </a:extLst>
          </p:cNvPr>
          <p:cNvSpPr/>
          <p:nvPr/>
        </p:nvSpPr>
        <p:spPr>
          <a:xfrm>
            <a:off x="7971856" y="4057630"/>
            <a:ext cx="3864327" cy="1499466"/>
          </a:xfrm>
          <a:prstGeom prst="wedgeRectCallout">
            <a:avLst>
              <a:gd name="adj1" fmla="val -55591"/>
              <a:gd name="adj2" fmla="val -1648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</a:rPr>
              <a:t>Labour supply is abundant for simple tasks which leads to more competition for jobs (Caines et al. 2017) increases job turnover.</a:t>
            </a:r>
            <a:endParaRPr lang="en-DE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16" name="Rectangular Callout 115">
            <a:extLst>
              <a:ext uri="{FF2B5EF4-FFF2-40B4-BE49-F238E27FC236}">
                <a16:creationId xmlns:a16="http://schemas.microsoft.com/office/drawing/2014/main" id="{5C0F26DD-63DD-0AAA-F35B-A1AFDB56E0E4}"/>
              </a:ext>
            </a:extLst>
          </p:cNvPr>
          <p:cNvSpPr/>
          <p:nvPr/>
        </p:nvSpPr>
        <p:spPr>
          <a:xfrm>
            <a:off x="434762" y="4057631"/>
            <a:ext cx="3648452" cy="1218928"/>
          </a:xfrm>
          <a:prstGeom prst="wedgeRectCallout">
            <a:avLst>
              <a:gd name="adj1" fmla="val 59729"/>
              <a:gd name="adj2" fmla="val -1033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</a:rPr>
              <a:t>Routine-intense tasks are more likely to be automated, hence workers face higher risk of displacement (Autor et al. 2003).</a:t>
            </a:r>
            <a:endParaRPr lang="en-DE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19" name="Rectangular Callout 118">
            <a:extLst>
              <a:ext uri="{FF2B5EF4-FFF2-40B4-BE49-F238E27FC236}">
                <a16:creationId xmlns:a16="http://schemas.microsoft.com/office/drawing/2014/main" id="{C9306F15-A9FF-87DE-6E7D-6B3B86FBBAD9}"/>
              </a:ext>
            </a:extLst>
          </p:cNvPr>
          <p:cNvSpPr/>
          <p:nvPr/>
        </p:nvSpPr>
        <p:spPr>
          <a:xfrm>
            <a:off x="7575799" y="5898197"/>
            <a:ext cx="3691504" cy="733083"/>
          </a:xfrm>
          <a:prstGeom prst="wedgeRectCallout">
            <a:avLst>
              <a:gd name="adj1" fmla="val 22624"/>
              <a:gd name="adj2" fmla="val -7577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</a:rPr>
              <a:t>High competition also exerts pressure on wages.</a:t>
            </a:r>
            <a:endParaRPr lang="en-DE" dirty="0"/>
          </a:p>
        </p:txBody>
      </p:sp>
      <p:sp>
        <p:nvSpPr>
          <p:cNvPr id="122" name="Rectangular Callout 121">
            <a:extLst>
              <a:ext uri="{FF2B5EF4-FFF2-40B4-BE49-F238E27FC236}">
                <a16:creationId xmlns:a16="http://schemas.microsoft.com/office/drawing/2014/main" id="{51D11036-C539-16D5-3FD5-15598766BEB4}"/>
              </a:ext>
            </a:extLst>
          </p:cNvPr>
          <p:cNvSpPr/>
          <p:nvPr/>
        </p:nvSpPr>
        <p:spPr>
          <a:xfrm>
            <a:off x="434762" y="5599208"/>
            <a:ext cx="4295296" cy="1102805"/>
          </a:xfrm>
          <a:prstGeom prst="wedgeRectCallout">
            <a:avLst>
              <a:gd name="adj1" fmla="val -25747"/>
              <a:gd name="adj2" fmla="val -6969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Helvetica" pitchFamily="2" charset="0"/>
              </a:rPr>
              <a:t>Also exerts pressure on wages. Employers only keep workers as long as labour costs are lower than costs for technological substitution.</a:t>
            </a:r>
            <a:endParaRPr lang="en-D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F2C024-BF22-C4D6-4D14-947EA9DFBE3C}"/>
              </a:ext>
            </a:extLst>
          </p:cNvPr>
          <p:cNvSpPr txBox="1"/>
          <p:nvPr/>
        </p:nvSpPr>
        <p:spPr>
          <a:xfrm>
            <a:off x="355815" y="5941574"/>
            <a:ext cx="114803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DE" b="1" i="1" dirty="0">
                <a:latin typeface="Helvetica" pitchFamily="2" charset="0"/>
                <a:sym typeface="Wingdings" pitchFamily="2" charset="2"/>
              </a:rPr>
              <a:t> </a:t>
            </a:r>
            <a:r>
              <a:rPr lang="en-DE" b="1" i="1" dirty="0">
                <a:latin typeface="Helvetica" pitchFamily="2" charset="0"/>
              </a:rPr>
              <a:t>Differences in routine-task intensity and task complexity (partially) explain disparities in employment and income between vocatinoally trained workers and workers with tertiary degrees</a:t>
            </a:r>
          </a:p>
        </p:txBody>
      </p:sp>
    </p:spTree>
    <p:extLst>
      <p:ext uri="{BB962C8B-B14F-4D97-AF65-F5344CB8AC3E}">
        <p14:creationId xmlns:p14="http://schemas.microsoft.com/office/powerpoint/2010/main" val="302271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6" grpId="1" animBg="1"/>
      <p:bldP spid="108" grpId="0" animBg="1"/>
      <p:bldP spid="108" grpId="1" animBg="1"/>
      <p:bldP spid="115" grpId="0" animBg="1"/>
      <p:bldP spid="115" grpId="1" animBg="1"/>
      <p:bldP spid="116" grpId="0" animBg="1"/>
      <p:bldP spid="116" grpId="1" animBg="1"/>
      <p:bldP spid="119" grpId="0" animBg="1"/>
      <p:bldP spid="119" grpId="1" animBg="1"/>
      <p:bldP spid="122" grpId="0" animBg="1"/>
      <p:bldP spid="122" grpId="1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D12B-89B6-7152-50DE-C680D803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Data and Measurement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465689D-1361-B13E-3197-EF78ACDE9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13" y="717743"/>
            <a:ext cx="1734519" cy="173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C15BDD-1DC3-31A6-640E-BA48B8A48393}"/>
              </a:ext>
            </a:extLst>
          </p:cNvPr>
          <p:cNvSpPr txBox="1"/>
          <p:nvPr/>
        </p:nvSpPr>
        <p:spPr>
          <a:xfrm>
            <a:off x="1267086" y="1400337"/>
            <a:ext cx="529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b="1" dirty="0">
                <a:latin typeface="Helvetica" pitchFamily="2" charset="0"/>
              </a:rPr>
              <a:t>German Socio-economic panel (~ 300,000 obs)</a:t>
            </a:r>
          </a:p>
        </p:txBody>
      </p:sp>
      <p:pic>
        <p:nvPicPr>
          <p:cNvPr id="1028" name="Picture 4" descr="Catalogue of Mental Health Measures">
            <a:extLst>
              <a:ext uri="{FF2B5EF4-FFF2-40B4-BE49-F238E27FC236}">
                <a16:creationId xmlns:a16="http://schemas.microsoft.com/office/drawing/2014/main" id="{D576D340-2486-51B8-9D07-B88BE152D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957" y="3645687"/>
            <a:ext cx="1807621" cy="100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6FB1D7C-76A4-E267-BEBD-1EF651AACE24}"/>
              </a:ext>
            </a:extLst>
          </p:cNvPr>
          <p:cNvSpPr txBox="1"/>
          <p:nvPr/>
        </p:nvSpPr>
        <p:spPr>
          <a:xfrm>
            <a:off x="1267086" y="3951755"/>
            <a:ext cx="433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b="1" dirty="0">
                <a:latin typeface="Helvetica" pitchFamily="2" charset="0"/>
              </a:rPr>
              <a:t>European Working Conditions Survey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FDF2B2-02F5-6269-6AE1-32BD7324CDFD}"/>
              </a:ext>
            </a:extLst>
          </p:cNvPr>
          <p:cNvSpPr txBox="1"/>
          <p:nvPr/>
        </p:nvSpPr>
        <p:spPr>
          <a:xfrm>
            <a:off x="1876087" y="2040941"/>
            <a:ext cx="639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latin typeface="Helvetica" pitchFamily="2" charset="0"/>
              </a:rPr>
              <a:t>Education: </a:t>
            </a:r>
            <a:r>
              <a:rPr lang="en-DE" dirty="0">
                <a:latin typeface="Helvetica" pitchFamily="2" charset="0"/>
              </a:rPr>
              <a:t>Vocational education (vs. tertiary education) (TC)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542D9-B0FE-4E31-D15F-B753A96AE9E7}"/>
              </a:ext>
            </a:extLst>
          </p:cNvPr>
          <p:cNvSpPr txBox="1"/>
          <p:nvPr/>
        </p:nvSpPr>
        <p:spPr>
          <a:xfrm>
            <a:off x="1892335" y="2513689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latin typeface="Helvetica" pitchFamily="2" charset="0"/>
              </a:rPr>
              <a:t>Employment: </a:t>
            </a:r>
            <a:r>
              <a:rPr lang="en-DE" dirty="0">
                <a:latin typeface="Helvetica" pitchFamily="2" charset="0"/>
              </a:rPr>
              <a:t>Becoming unemployed in the next year (0-1) (TV)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590660-50C3-0AB7-9433-88AF420904CA}"/>
              </a:ext>
            </a:extLst>
          </p:cNvPr>
          <p:cNvSpPr txBox="1"/>
          <p:nvPr/>
        </p:nvSpPr>
        <p:spPr>
          <a:xfrm>
            <a:off x="1892335" y="3048056"/>
            <a:ext cx="5596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latin typeface="Helvetica" pitchFamily="2" charset="0"/>
              </a:rPr>
              <a:t>Income: </a:t>
            </a:r>
            <a:r>
              <a:rPr lang="en-DE" dirty="0">
                <a:latin typeface="Helvetica" pitchFamily="2" charset="0"/>
              </a:rPr>
              <a:t>Logged gross labour income per month (TV)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EB4CEB-C024-8DFF-B400-B268AB87F6C8}"/>
              </a:ext>
            </a:extLst>
          </p:cNvPr>
          <p:cNvSpPr txBox="1"/>
          <p:nvPr/>
        </p:nvSpPr>
        <p:spPr>
          <a:xfrm>
            <a:off x="1892335" y="4592359"/>
            <a:ext cx="646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latin typeface="Helvetica" pitchFamily="2" charset="0"/>
              </a:rPr>
              <a:t>Task complexity: </a:t>
            </a:r>
            <a:r>
              <a:rPr lang="en-DE" dirty="0">
                <a:latin typeface="Helvetica" pitchFamily="2" charset="0"/>
              </a:rPr>
              <a:t>Index based on 4 items scaled in SDs (TV)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0A2904-7BE2-75EF-1A70-1ED340287A33}"/>
              </a:ext>
            </a:extLst>
          </p:cNvPr>
          <p:cNvSpPr txBox="1"/>
          <p:nvPr/>
        </p:nvSpPr>
        <p:spPr>
          <a:xfrm>
            <a:off x="1908583" y="5065107"/>
            <a:ext cx="9725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latin typeface="Helvetica" pitchFamily="2" charset="0"/>
              </a:rPr>
              <a:t>Routine-task intensity: </a:t>
            </a:r>
            <a:r>
              <a:rPr lang="en-DE" dirty="0">
                <a:latin typeface="Helvetica" pitchFamily="2" charset="0"/>
              </a:rPr>
              <a:t>Index based on 5 items scaled in SDs (TV) (similar to Haslberger 2022)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CBA6C9-1806-EC27-8829-8D637B465431}"/>
              </a:ext>
            </a:extLst>
          </p:cNvPr>
          <p:cNvSpPr txBox="1"/>
          <p:nvPr/>
        </p:nvSpPr>
        <p:spPr>
          <a:xfrm>
            <a:off x="1267086" y="5798998"/>
            <a:ext cx="90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000" b="1" dirty="0">
                <a:sym typeface="Wingdings" pitchFamily="2" charset="2"/>
              </a:rPr>
              <a:t> Task content is aggregated on 2-digit ISCO88 codes and then merged to the SOEP</a:t>
            </a:r>
            <a:endParaRPr lang="en-DE" sz="2000" b="1" dirty="0"/>
          </a:p>
        </p:txBody>
      </p:sp>
    </p:spTree>
    <p:extLst>
      <p:ext uri="{BB962C8B-B14F-4D97-AF65-F5344CB8AC3E}">
        <p14:creationId xmlns:p14="http://schemas.microsoft.com/office/powerpoint/2010/main" val="1147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D12B-89B6-7152-50DE-C680D803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273270"/>
            <a:ext cx="10515600" cy="62914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How task content is measured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0ADFCCF-4CB3-351A-4FBD-B5E26DA7A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908823"/>
              </p:ext>
            </p:extLst>
          </p:nvPr>
        </p:nvGraphicFramePr>
        <p:xfrm>
          <a:off x="175631" y="1778000"/>
          <a:ext cx="11667744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3872">
                  <a:extLst>
                    <a:ext uri="{9D8B030D-6E8A-4147-A177-3AD203B41FA5}">
                      <a16:colId xmlns:a16="http://schemas.microsoft.com/office/drawing/2014/main" val="331817974"/>
                    </a:ext>
                  </a:extLst>
                </a:gridCol>
                <a:gridCol w="5833872">
                  <a:extLst>
                    <a:ext uri="{9D8B030D-6E8A-4147-A177-3AD203B41FA5}">
                      <a16:colId xmlns:a16="http://schemas.microsoft.com/office/drawing/2014/main" val="3548384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DE" dirty="0"/>
                        <a:t>Task 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DE" dirty="0"/>
                        <a:t>R</a:t>
                      </a:r>
                      <a:r>
                        <a:rPr lang="en-GB" dirty="0"/>
                        <a:t>o</a:t>
                      </a:r>
                      <a:r>
                        <a:rPr lang="en-DE" dirty="0"/>
                        <a:t>utine-task intensity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75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main paid job involve working with computers, laptops, smartphones etc.? (1-7)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main job involve repetitive hand or arm movements?</a:t>
                      </a:r>
                      <a:r>
                        <a:rPr lang="en-DE" dirty="0">
                          <a:effectLst/>
                        </a:rPr>
                        <a:t> (1-7)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88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main paid job involve complex tasks? </a:t>
                      </a:r>
                      <a:r>
                        <a:rPr lang="en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(0-1)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job involve short repetitive tasks of less than 1 minute? </a:t>
                      </a:r>
                      <a:r>
                        <a:rPr lang="en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(0-1)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96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main paid job involve solving unforeseen problems on your own?</a:t>
                      </a:r>
                      <a:r>
                        <a:rPr lang="en-DE" dirty="0">
                          <a:effectLst/>
                        </a:rPr>
                        <a:t> (0-1)</a:t>
                      </a:r>
                      <a:endParaRPr lang="en-DE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job involve short repetitive tasks of less than 10 minutes? (0-1)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20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main paid job involve learning new things? </a:t>
                      </a:r>
                      <a:r>
                        <a:rPr lang="en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(0-1)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main paid job involve monotonous tasks? </a:t>
                      </a:r>
                      <a:r>
                        <a:rPr lang="en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42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your main paid job involve meeting precise quality standards? </a:t>
                      </a:r>
                      <a:r>
                        <a:rPr lang="en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429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71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5D44A49-BAB6-E0E2-67E3-5F66D19AC6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23" t="6820" r="4847" b="13128"/>
          <a:stretch/>
        </p:blipFill>
        <p:spPr>
          <a:xfrm>
            <a:off x="24384" y="1158016"/>
            <a:ext cx="8342379" cy="48534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0272309-9CAB-D6AC-C32D-016E84F9FA25}"/>
              </a:ext>
            </a:extLst>
          </p:cNvPr>
          <p:cNvSpPr txBox="1"/>
          <p:nvPr/>
        </p:nvSpPr>
        <p:spPr>
          <a:xfrm>
            <a:off x="5185173" y="2050755"/>
            <a:ext cx="62549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-0.3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67701F-4E95-6107-F760-2C70D17BF8B2}"/>
              </a:ext>
            </a:extLst>
          </p:cNvPr>
          <p:cNvSpPr txBox="1"/>
          <p:nvPr/>
        </p:nvSpPr>
        <p:spPr>
          <a:xfrm flipH="1">
            <a:off x="2547517" y="2077410"/>
            <a:ext cx="75034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0.16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4370E-9A8E-AFD9-40D4-303566EBED9A}"/>
              </a:ext>
            </a:extLst>
          </p:cNvPr>
          <p:cNvSpPr txBox="1"/>
          <p:nvPr/>
        </p:nvSpPr>
        <p:spPr>
          <a:xfrm flipH="1">
            <a:off x="2509352" y="3931933"/>
            <a:ext cx="78850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-0.03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31915F-76F5-C486-2428-E2142451E1B2}"/>
              </a:ext>
            </a:extLst>
          </p:cNvPr>
          <p:cNvSpPr txBox="1"/>
          <p:nvPr/>
        </p:nvSpPr>
        <p:spPr>
          <a:xfrm>
            <a:off x="3994001" y="2977925"/>
            <a:ext cx="84635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0.006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DECA4B-F833-8F70-1E74-697134F12C01}"/>
              </a:ext>
            </a:extLst>
          </p:cNvPr>
          <p:cNvSpPr txBox="1"/>
          <p:nvPr/>
        </p:nvSpPr>
        <p:spPr>
          <a:xfrm>
            <a:off x="5518453" y="3973362"/>
            <a:ext cx="78850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-0.05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1C09B1-5828-485E-0C32-8FAA1F6C4694}"/>
              </a:ext>
            </a:extLst>
          </p:cNvPr>
          <p:cNvSpPr txBox="1"/>
          <p:nvPr/>
        </p:nvSpPr>
        <p:spPr>
          <a:xfrm>
            <a:off x="6734938" y="4906636"/>
            <a:ext cx="39094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Helvetica" pitchFamily="2" charset="0"/>
              </a:rPr>
              <a:t>Positive</a:t>
            </a:r>
            <a:r>
              <a:rPr lang="en-GB" dirty="0">
                <a:latin typeface="Helvetica" pitchFamily="2" charset="0"/>
              </a:rPr>
              <a:t> indirect effect of vocational education over </a:t>
            </a:r>
            <a:r>
              <a:rPr lang="en-GB" i="1" dirty="0">
                <a:latin typeface="Helvetica" pitchFamily="2" charset="0"/>
              </a:rPr>
              <a:t>task complexity</a:t>
            </a:r>
            <a:r>
              <a:rPr lang="en-GB" dirty="0">
                <a:latin typeface="Helvetica" pitchFamily="2" charset="0"/>
              </a:rPr>
              <a:t> on the probability to become unemployed.</a:t>
            </a:r>
          </a:p>
          <a:p>
            <a:r>
              <a:rPr lang="en-GB" dirty="0">
                <a:latin typeface="Helvetica" pitchFamily="2" charset="0"/>
              </a:rPr>
              <a:t>IE</a:t>
            </a:r>
            <a:r>
              <a:rPr lang="en-DE" baseline="-25000" dirty="0">
                <a:latin typeface="Helvetica" pitchFamily="2" charset="0"/>
              </a:rPr>
              <a:t>voc*comp </a:t>
            </a:r>
            <a:r>
              <a:rPr lang="en-DE" dirty="0">
                <a:latin typeface="Helvetica" pitchFamily="2" charset="0"/>
              </a:rPr>
              <a:t>= 0.015 [0.014, 0.016]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F19DFB-7C5B-B313-F008-C8934A6239B2}"/>
              </a:ext>
            </a:extLst>
          </p:cNvPr>
          <p:cNvSpPr txBox="1"/>
          <p:nvPr/>
        </p:nvSpPr>
        <p:spPr>
          <a:xfrm>
            <a:off x="156045" y="4916575"/>
            <a:ext cx="37286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Helvetica" pitchFamily="2" charset="0"/>
              </a:rPr>
              <a:t>Negative</a:t>
            </a:r>
            <a:r>
              <a:rPr lang="en-GB" dirty="0">
                <a:latin typeface="Helvetica" pitchFamily="2" charset="0"/>
              </a:rPr>
              <a:t> indirect effect of vocational education over </a:t>
            </a:r>
            <a:r>
              <a:rPr lang="en-GB" i="1" dirty="0">
                <a:latin typeface="Helvetica" pitchFamily="2" charset="0"/>
              </a:rPr>
              <a:t>routine-task </a:t>
            </a:r>
            <a:r>
              <a:rPr lang="en-GB" i="1" dirty="0" err="1">
                <a:latin typeface="Helvetica" pitchFamily="2" charset="0"/>
              </a:rPr>
              <a:t>intentisty</a:t>
            </a:r>
            <a:r>
              <a:rPr lang="en-GB" dirty="0">
                <a:latin typeface="Helvetica" pitchFamily="2" charset="0"/>
              </a:rPr>
              <a:t> on the probability to become unemployed</a:t>
            </a:r>
          </a:p>
          <a:p>
            <a:r>
              <a:rPr lang="en-GB" dirty="0">
                <a:latin typeface="Helvetica" pitchFamily="2" charset="0"/>
              </a:rPr>
              <a:t>IE</a:t>
            </a:r>
            <a:r>
              <a:rPr lang="en-DE" baseline="-25000" dirty="0">
                <a:latin typeface="Helvetica" pitchFamily="2" charset="0"/>
              </a:rPr>
              <a:t>voc*rti </a:t>
            </a:r>
            <a:r>
              <a:rPr lang="en-DE" dirty="0">
                <a:latin typeface="Helvetica" pitchFamily="2" charset="0"/>
              </a:rPr>
              <a:t>= -0.005 [-0.006, -0.004]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0918070C-BE0D-CE99-0EAE-FCB46F176FD2}"/>
              </a:ext>
            </a:extLst>
          </p:cNvPr>
          <p:cNvSpPr txBox="1">
            <a:spLocks/>
          </p:cNvSpPr>
          <p:nvPr/>
        </p:nvSpPr>
        <p:spPr>
          <a:xfrm>
            <a:off x="751703" y="273270"/>
            <a:ext cx="10515600" cy="62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Preliminary results for employment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2D352C-40E2-F3C8-E04F-9229DA4F94ED}"/>
              </a:ext>
            </a:extLst>
          </p:cNvPr>
          <p:cNvSpPr/>
          <p:nvPr/>
        </p:nvSpPr>
        <p:spPr>
          <a:xfrm>
            <a:off x="60960" y="1060704"/>
            <a:ext cx="8342379" cy="2533425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49E2AB-DD41-892B-B5F9-0B2C4BE750D3}"/>
              </a:ext>
            </a:extLst>
          </p:cNvPr>
          <p:cNvSpPr/>
          <p:nvPr/>
        </p:nvSpPr>
        <p:spPr>
          <a:xfrm>
            <a:off x="60959" y="2724665"/>
            <a:ext cx="8342379" cy="3200647"/>
          </a:xfrm>
          <a:prstGeom prst="rect">
            <a:avLst/>
          </a:prstGeom>
          <a:noFill/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CBC7DC-8AC9-E0CF-C48A-05FBBD345033}"/>
              </a:ext>
            </a:extLst>
          </p:cNvPr>
          <p:cNvSpPr txBox="1"/>
          <p:nvPr/>
        </p:nvSpPr>
        <p:spPr>
          <a:xfrm>
            <a:off x="8588762" y="1068237"/>
            <a:ext cx="3427541" cy="8831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DE" dirty="0">
                <a:latin typeface="Helvetica" pitchFamily="2" charset="0"/>
              </a:rPr>
              <a:t>TE = IE</a:t>
            </a:r>
            <a:r>
              <a:rPr lang="en-DE" baseline="-25000" dirty="0">
                <a:latin typeface="Helvetica" pitchFamily="2" charset="0"/>
              </a:rPr>
              <a:t>voc*rti</a:t>
            </a:r>
            <a:r>
              <a:rPr lang="en-DE" dirty="0">
                <a:latin typeface="Helvetica" pitchFamily="2" charset="0"/>
              </a:rPr>
              <a:t> + </a:t>
            </a:r>
            <a:r>
              <a:rPr lang="en-GB" dirty="0">
                <a:latin typeface="Helvetica" pitchFamily="2" charset="0"/>
              </a:rPr>
              <a:t>IE</a:t>
            </a:r>
            <a:r>
              <a:rPr lang="en-DE" baseline="-25000" dirty="0">
                <a:latin typeface="Helvetica" pitchFamily="2" charset="0"/>
              </a:rPr>
              <a:t>voc*comp</a:t>
            </a:r>
            <a:r>
              <a:rPr lang="en-DE" dirty="0">
                <a:latin typeface="Helvetica" pitchFamily="2" charset="0"/>
              </a:rPr>
              <a:t> + DE</a:t>
            </a:r>
            <a:r>
              <a:rPr lang="en-DE" baseline="-25000" dirty="0">
                <a:latin typeface="Helvetica" pitchFamily="2" charset="0"/>
              </a:rPr>
              <a:t>voc</a:t>
            </a:r>
            <a:r>
              <a:rPr lang="en-DE" dirty="0">
                <a:latin typeface="Helvetica" pitchFamily="2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DE" dirty="0">
                <a:latin typeface="Helvetica" pitchFamily="2" charset="0"/>
              </a:rPr>
              <a:t>TE = 0.016 [0.014, 0.019]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0AE60E2-2FB4-85D6-AE2A-EA7411DCE880}"/>
                  </a:ext>
                </a:extLst>
              </p:cNvPr>
              <p:cNvSpPr txBox="1"/>
              <p:nvPr/>
            </p:nvSpPr>
            <p:spPr>
              <a:xfrm>
                <a:off x="8384118" y="3170622"/>
                <a:ext cx="3668761" cy="5757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𝐼𝐸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𝑟𝑡𝑖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𝑉𝑂𝐶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𝑅𝑇𝐼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−0.005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0.073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=−0.068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0AE60E2-2FB4-85D6-AE2A-EA7411DCE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4118" y="3170622"/>
                <a:ext cx="3668761" cy="575799"/>
              </a:xfrm>
              <a:prstGeom prst="rect">
                <a:avLst/>
              </a:prstGeom>
              <a:blipFill>
                <a:blip r:embed="rId4"/>
                <a:stretch>
                  <a:fillRect l="-1038" t="-2128" r="-1038" b="-1702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05C8E-3078-D90A-DEA9-485D15E8DA30}"/>
                  </a:ext>
                </a:extLst>
              </p:cNvPr>
              <p:cNvSpPr txBox="1"/>
              <p:nvPr/>
            </p:nvSpPr>
            <p:spPr>
              <a:xfrm>
                <a:off x="8439913" y="3883321"/>
                <a:ext cx="3550652" cy="5757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𝐼𝐸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𝑐𝑜𝑚𝑝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𝑉𝑂𝐶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𝐶𝑂𝑀𝑃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0.015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0.07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=0.214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05C8E-3078-D90A-DEA9-485D15E8D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913" y="3883321"/>
                <a:ext cx="3550652" cy="575799"/>
              </a:xfrm>
              <a:prstGeom prst="rect">
                <a:avLst/>
              </a:prstGeom>
              <a:blipFill>
                <a:blip r:embed="rId5"/>
                <a:stretch>
                  <a:fillRect l="-1068" t="-2174" r="-1068" b="-1956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27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" grpId="0" animBg="1"/>
      <p:bldP spid="2" grpId="1" animBg="1"/>
      <p:bldP spid="5" grpId="0" animBg="1"/>
      <p:bldP spid="5" grpId="1" animBg="1"/>
      <p:bldP spid="8" grpId="0"/>
      <p:bldP spid="3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039CE36-667E-376C-E47F-FB8462B75819}"/>
              </a:ext>
            </a:extLst>
          </p:cNvPr>
          <p:cNvSpPr txBox="1">
            <a:spLocks/>
          </p:cNvSpPr>
          <p:nvPr/>
        </p:nvSpPr>
        <p:spPr>
          <a:xfrm>
            <a:off x="751703" y="273270"/>
            <a:ext cx="10515600" cy="62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Preliminary results for income</a:t>
            </a:r>
            <a:endParaRPr lang="en-DE" sz="3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2F71CA-74FE-1D0E-33D6-339B3688B8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66" t="6964" r="3535" b="14035"/>
          <a:stretch/>
        </p:blipFill>
        <p:spPr>
          <a:xfrm>
            <a:off x="130331" y="1284010"/>
            <a:ext cx="8165481" cy="46593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04B5D59-6AC8-802C-145F-3F82EAA5CE61}"/>
              </a:ext>
            </a:extLst>
          </p:cNvPr>
          <p:cNvSpPr txBox="1"/>
          <p:nvPr/>
        </p:nvSpPr>
        <p:spPr>
          <a:xfrm>
            <a:off x="5342064" y="2317676"/>
            <a:ext cx="62549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-0.3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08E662-B10F-6D73-4A4B-BC68F8C90022}"/>
              </a:ext>
            </a:extLst>
          </p:cNvPr>
          <p:cNvSpPr txBox="1"/>
          <p:nvPr/>
        </p:nvSpPr>
        <p:spPr>
          <a:xfrm flipH="1">
            <a:off x="2601571" y="2171372"/>
            <a:ext cx="68480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0.16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7B6B3A-2FBE-B5C1-9CC1-99D7C4864732}"/>
              </a:ext>
            </a:extLst>
          </p:cNvPr>
          <p:cNvSpPr txBox="1"/>
          <p:nvPr/>
        </p:nvSpPr>
        <p:spPr>
          <a:xfrm>
            <a:off x="5486069" y="4024860"/>
            <a:ext cx="54053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0.6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EC8A48-EE85-20A1-FBDB-302864EC0DED}"/>
              </a:ext>
            </a:extLst>
          </p:cNvPr>
          <p:cNvSpPr txBox="1"/>
          <p:nvPr/>
        </p:nvSpPr>
        <p:spPr>
          <a:xfrm flipH="1">
            <a:off x="2546708" y="3995024"/>
            <a:ext cx="68480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DE" sz="2000" dirty="0">
                <a:latin typeface="Helvetica" pitchFamily="2" charset="0"/>
              </a:rPr>
              <a:t>0.48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A8D972-9976-95F0-A58C-9BA49E8178EA}"/>
              </a:ext>
            </a:extLst>
          </p:cNvPr>
          <p:cNvSpPr txBox="1"/>
          <p:nvPr/>
        </p:nvSpPr>
        <p:spPr>
          <a:xfrm>
            <a:off x="3933594" y="3189470"/>
            <a:ext cx="6241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DE" dirty="0">
                <a:latin typeface="Helvetica" pitchFamily="2" charset="0"/>
              </a:rPr>
              <a:t>-.41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9D0EBDF-743B-341C-B487-2AD51161F991}"/>
              </a:ext>
            </a:extLst>
          </p:cNvPr>
          <p:cNvSpPr txBox="1"/>
          <p:nvPr/>
        </p:nvSpPr>
        <p:spPr>
          <a:xfrm>
            <a:off x="7664092" y="768621"/>
            <a:ext cx="4072129" cy="1894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Helvetica" pitchFamily="2" charset="0"/>
              </a:rPr>
              <a:t>IE</a:t>
            </a:r>
            <a:r>
              <a:rPr lang="en-DE" sz="2000" baseline="-25000" dirty="0">
                <a:latin typeface="Helvetica" pitchFamily="2" charset="0"/>
              </a:rPr>
              <a:t>voc*rti </a:t>
            </a:r>
            <a:r>
              <a:rPr lang="en-DE" sz="2000" dirty="0">
                <a:latin typeface="Helvetica" pitchFamily="2" charset="0"/>
              </a:rPr>
              <a:t>= </a:t>
            </a:r>
            <a:r>
              <a:rPr lang="en-DE" sz="2000" b="1" dirty="0">
                <a:latin typeface="Helvetica" pitchFamily="2" charset="0"/>
              </a:rPr>
              <a:t>0.079</a:t>
            </a:r>
            <a:r>
              <a:rPr lang="en-DE" sz="2000" dirty="0">
                <a:latin typeface="Helvetica" pitchFamily="2" charset="0"/>
              </a:rPr>
              <a:t> [.076, 0.082]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Helvetica" pitchFamily="2" charset="0"/>
              </a:rPr>
              <a:t>IE</a:t>
            </a:r>
            <a:r>
              <a:rPr lang="en-DE" sz="2000" baseline="-25000" dirty="0">
                <a:latin typeface="Helvetica" pitchFamily="2" charset="0"/>
              </a:rPr>
              <a:t>voc*comp </a:t>
            </a:r>
            <a:r>
              <a:rPr lang="en-DE" sz="2000" dirty="0">
                <a:latin typeface="Helvetica" pitchFamily="2" charset="0"/>
              </a:rPr>
              <a:t>= </a:t>
            </a:r>
            <a:r>
              <a:rPr lang="en-DE" sz="2000" b="1" dirty="0">
                <a:latin typeface="Helvetica" pitchFamily="2" charset="0"/>
              </a:rPr>
              <a:t>-0.178 </a:t>
            </a:r>
            <a:r>
              <a:rPr lang="en-DE" sz="2000" dirty="0">
                <a:latin typeface="Helvetica" pitchFamily="2" charset="0"/>
              </a:rPr>
              <a:t>[-0.183, -0.174]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Helvetica" pitchFamily="2" charset="0"/>
              </a:rPr>
              <a:t>DE</a:t>
            </a:r>
            <a:r>
              <a:rPr lang="en-DE" sz="2000" baseline="-25000" dirty="0">
                <a:latin typeface="Helvetica" pitchFamily="2" charset="0"/>
              </a:rPr>
              <a:t>voc </a:t>
            </a:r>
            <a:r>
              <a:rPr lang="en-DE" sz="2000" dirty="0">
                <a:latin typeface="Helvetica" pitchFamily="2" charset="0"/>
              </a:rPr>
              <a:t>= </a:t>
            </a:r>
            <a:r>
              <a:rPr lang="en-DE" sz="2000" b="1" dirty="0">
                <a:latin typeface="Helvetica" pitchFamily="2" charset="0"/>
              </a:rPr>
              <a:t>-0.41 </a:t>
            </a:r>
            <a:r>
              <a:rPr lang="en-DE" sz="2000" dirty="0">
                <a:latin typeface="Helvetica" pitchFamily="2" charset="0"/>
              </a:rPr>
              <a:t>[-0.427, -0.397]</a:t>
            </a:r>
          </a:p>
          <a:p>
            <a:pPr>
              <a:lnSpc>
                <a:spcPct val="150000"/>
              </a:lnSpc>
            </a:pPr>
            <a:r>
              <a:rPr lang="en-DE" sz="2000" dirty="0">
                <a:latin typeface="Helvetica" pitchFamily="2" charset="0"/>
              </a:rPr>
              <a:t>TE = -</a:t>
            </a:r>
            <a:r>
              <a:rPr lang="en-DE" sz="2000" b="1" dirty="0">
                <a:latin typeface="Helvetica" pitchFamily="2" charset="0"/>
              </a:rPr>
              <a:t>0.511</a:t>
            </a:r>
            <a:r>
              <a:rPr lang="en-DE" sz="2000" dirty="0">
                <a:latin typeface="Helvetica" pitchFamily="2" charset="0"/>
              </a:rPr>
              <a:t> [-0.526, -.496]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C1560F7-BA76-8C1D-7530-9672BD6175FF}"/>
                  </a:ext>
                </a:extLst>
              </p:cNvPr>
              <p:cNvSpPr txBox="1"/>
              <p:nvPr/>
            </p:nvSpPr>
            <p:spPr>
              <a:xfrm>
                <a:off x="7801154" y="4779399"/>
                <a:ext cx="3322513" cy="570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𝐼𝐸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𝑟𝑡𝑖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𝑉𝑂𝐶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𝑅𝑇𝐼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0.079</m:t>
                          </m:r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7.331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=0.011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C1560F7-BA76-8C1D-7530-9672BD617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1154" y="4779399"/>
                <a:ext cx="3322513" cy="570221"/>
              </a:xfrm>
              <a:prstGeom prst="rect">
                <a:avLst/>
              </a:prstGeom>
              <a:blipFill>
                <a:blip r:embed="rId4"/>
                <a:stretch>
                  <a:fillRect l="-1141" t="-4348" r="-760" b="-1739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ACCDF2-3A60-31CE-B3E1-A366E9975A8A}"/>
                  </a:ext>
                </a:extLst>
              </p:cNvPr>
              <p:cNvSpPr txBox="1"/>
              <p:nvPr/>
            </p:nvSpPr>
            <p:spPr>
              <a:xfrm>
                <a:off x="7660265" y="5495677"/>
                <a:ext cx="3896901" cy="575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𝐼𝐸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𝑐𝑜𝑚𝑝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𝑉𝑂𝐶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𝐶𝑂𝑀𝑃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𝑣𝑜𝑐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−0.178</m:t>
                          </m:r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7.354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=−0.024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ACCDF2-3A60-31CE-B3E1-A366E9975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265" y="5495677"/>
                <a:ext cx="3896901" cy="575414"/>
              </a:xfrm>
              <a:prstGeom prst="rect">
                <a:avLst/>
              </a:prstGeom>
              <a:blipFill>
                <a:blip r:embed="rId5"/>
                <a:stretch>
                  <a:fillRect l="-974" t="-2128" r="-649" b="-1702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40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10868</TotalTime>
  <Words>1900</Words>
  <Application>Microsoft Macintosh PowerPoint</Application>
  <PresentationFormat>Widescreen</PresentationFormat>
  <Paragraphs>235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Helvetica</vt:lpstr>
      <vt:lpstr>Helvetica Neue</vt:lpstr>
      <vt:lpstr>Wingdings</vt:lpstr>
      <vt:lpstr>Office Theme</vt:lpstr>
      <vt:lpstr>Can task content explain life-course disparities in labor market outcomes between workers with vocational and tertiary education?</vt:lpstr>
      <vt:lpstr>Drawing from two streams of literature</vt:lpstr>
      <vt:lpstr>Disparities in labour market outcomes between vocational and tertiary graduates</vt:lpstr>
      <vt:lpstr>Disparities in labour market outcomes between vocational and tertiary graduates over the career</vt:lpstr>
      <vt:lpstr>Theoretical framework for RQ1</vt:lpstr>
      <vt:lpstr>Data and Measurement</vt:lpstr>
      <vt:lpstr>How task content is measured</vt:lpstr>
      <vt:lpstr>PowerPoint Presentation</vt:lpstr>
      <vt:lpstr>PowerPoint Presentation</vt:lpstr>
      <vt:lpstr>PowerPoint Presentation</vt:lpstr>
      <vt:lpstr>PowerPoint Presentation</vt:lpstr>
      <vt:lpstr>References</vt:lpstr>
      <vt:lpstr>Theoretical framework for RQ2</vt:lpstr>
      <vt:lpstr>Theoretical framework for RQ2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content explains life-course disparities in labor market outcomes between workers with vocational and tertiary education.</dc:title>
  <dc:creator>Viktor Decker</dc:creator>
  <cp:lastModifiedBy>Viktor Decker</cp:lastModifiedBy>
  <cp:revision>3</cp:revision>
  <dcterms:created xsi:type="dcterms:W3CDTF">2023-05-15T14:22:18Z</dcterms:created>
  <dcterms:modified xsi:type="dcterms:W3CDTF">2023-05-24T21:27:39Z</dcterms:modified>
</cp:coreProperties>
</file>